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4.xml.rels" ContentType="application/vnd.openxmlformats-package.relationships+xml"/>
  <Override PartName="/ppt/slides/_rels/slide23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1.xml.rels" ContentType="application/vnd.openxmlformats-package.relationships+xml"/>
  <Override PartName="/ppt/slides/_rels/slide34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35.xml.rels" ContentType="application/vnd.openxmlformats-package.relationships+xml"/>
  <Override PartName="/ppt/slides/_rels/slide20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6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30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8.xml.rels" ContentType="application/vnd.openxmlformats-package.relationships+xml"/>
  <Override PartName="/ppt/slides/_rels/slide28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25.xml.rels" ContentType="application/vnd.openxmlformats-package.relationships+xml"/>
  <Override PartName="/ppt/slides/_rels/slide11.xml.rels" ContentType="application/vnd.openxmlformats-package.relationships+xml"/>
  <Override PartName="/ppt/slides/_rels/slide27.xml.rels" ContentType="application/vnd.openxmlformats-package.relationships+xml"/>
  <Override PartName="/ppt/slides/_rels/slide7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29.xml.rels" ContentType="application/vnd.openxmlformats-package.relationships+xml"/>
  <Override PartName="/ppt/slides/_rels/slide16.xml.rels" ContentType="application/vnd.openxmlformats-package.relationships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31.xml" ContentType="application/vnd.openxmlformats-officedocument.presentationml.slide+xml"/>
  <Override PartName="/ppt/slides/slide8.xml" ContentType="application/vnd.openxmlformats-officedocument.presentationml.slide+xml"/>
  <Override PartName="/ppt/slides/slide30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0.xml" ContentType="application/vnd.openxmlformats-officedocument.presentationml.slide+xml"/>
  <Override PartName="/ppt/slides/slide35.xml" ContentType="application/vnd.openxmlformats-officedocument.presentationml.slide+xml"/>
  <Override PartName="/ppt/slides/slide22.xml" ContentType="application/vnd.openxmlformats-officedocument.presentationml.slide+xml"/>
  <Override PartName="/ppt/slides/slide34.xml" ContentType="application/vnd.openxmlformats-officedocument.presentationml.slide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_rels/presentation.xml.rels" ContentType="application/vnd.openxmlformats-package.relationships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6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0.xml.rels" ContentType="application/vnd.openxmlformats-package.relationships+xml"/>
  <Override PartName="/ppt/slideLayouts/slideLayout58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embeddings/oleObject1.bin" ContentType="application/vnd.openxmlformats-officedocument.oleObject"/>
  <Override PartName="/ppt/notesSlides/_rels/notesSlide7.xml.rels" ContentType="application/vnd.openxmlformats-package.relationships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media/image2.wmf" ContentType="image/x-wmf"/>
  <Override PartName="/ppt/media/image1.png" ContentType="image/png"/>
  <Override PartName="/ppt/media/image3.png" ContentType="image/png"/>
  <Override PartName="/ppt/media/image5.png" ContentType="image/png"/>
  <Override PartName="/ppt/media/image4.png" ContentType="image/png"/>
  <Override PartName="/ppt/slideMasters/slideMaster5.xml" ContentType="application/vnd.openxmlformats-officedocument.presentationml.slideMaster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<Relationship Id="rId28" Type="http://schemas.openxmlformats.org/officeDocument/2006/relationships/slide" Target="slides/slide20.xml"/><Relationship Id="rId29" Type="http://schemas.openxmlformats.org/officeDocument/2006/relationships/slide" Target="slides/slide21.xml"/><Relationship Id="rId30" Type="http://schemas.openxmlformats.org/officeDocument/2006/relationships/slide" Target="slides/slide22.xml"/><Relationship Id="rId31" Type="http://schemas.openxmlformats.org/officeDocument/2006/relationships/slide" Target="slides/slide23.xml"/><Relationship Id="rId32" Type="http://schemas.openxmlformats.org/officeDocument/2006/relationships/slide" Target="slides/slide24.xml"/><Relationship Id="rId33" Type="http://schemas.openxmlformats.org/officeDocument/2006/relationships/slide" Target="slides/slide25.xml"/><Relationship Id="rId34" Type="http://schemas.openxmlformats.org/officeDocument/2006/relationships/slide" Target="slides/slide26.xml"/><Relationship Id="rId35" Type="http://schemas.openxmlformats.org/officeDocument/2006/relationships/slide" Target="slides/slide27.xml"/><Relationship Id="rId36" Type="http://schemas.openxmlformats.org/officeDocument/2006/relationships/slide" Target="slides/slide28.xml"/><Relationship Id="rId37" Type="http://schemas.openxmlformats.org/officeDocument/2006/relationships/slide" Target="slides/slide29.xml"/><Relationship Id="rId38" Type="http://schemas.openxmlformats.org/officeDocument/2006/relationships/slide" Target="slides/slide30.xml"/><Relationship Id="rId39" Type="http://schemas.openxmlformats.org/officeDocument/2006/relationships/slide" Target="slides/slide31.xml"/><Relationship Id="rId40" Type="http://schemas.openxmlformats.org/officeDocument/2006/relationships/slide" Target="slides/slide32.xml"/><Relationship Id="rId41" Type="http://schemas.openxmlformats.org/officeDocument/2006/relationships/slide" Target="slides/slide33.xml"/><Relationship Id="rId42" Type="http://schemas.openxmlformats.org/officeDocument/2006/relationships/slide" Target="slides/slide34.xml"/><Relationship Id="rId43" Type="http://schemas.openxmlformats.org/officeDocument/2006/relationships/slide" Target="slides/slide35.xml"/><Relationship Id="rId4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dt" idx="1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 type="ftr" idx="1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1" name="PlaceHolder 6"/>
          <p:cNvSpPr>
            <a:spLocks noGrp="1"/>
          </p:cNvSpPr>
          <p:nvPr>
            <p:ph type="sldNum" idx="1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2E4B4D4-9C0B-4ED4-AC47-704CA341ABFE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440" cy="3720600"/>
          </a:xfrm>
          <a:prstGeom prst="rect">
            <a:avLst/>
          </a:prstGeom>
          <a:ln w="0">
            <a:noFill/>
          </a:ln>
        </p:spPr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6000" cy="446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7" name="PlaceHolder 3"/>
          <p:cNvSpPr>
            <a:spLocks noGrp="1"/>
          </p:cNvSpPr>
          <p:nvPr>
            <p:ph type="sldNum" idx="20"/>
          </p:nvPr>
        </p:nvSpPr>
        <p:spPr>
          <a:xfrm>
            <a:off x="3850560" y="9428760"/>
            <a:ext cx="2943360" cy="494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84DDF55-31F8-4BD7-876D-3707C8E8D7FE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88EDC84-5A87-43FD-821D-1A72A0F1F31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431143-7464-4743-9760-7DEEBA4B3DA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622437C-AE09-4E11-9BE5-F2B357CCE73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D38CA7-8BB8-4598-9E08-3F21F538080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7880266-C464-453C-8331-63C165B79D0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66533D-E05D-4623-84B0-93F6522DA3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236235F-2711-4070-96DC-D17F2D3C26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7F6BB4D-591C-461A-AE25-C0FD1539901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0C8AC4E-D5AD-4E99-8F1C-8BF7EE63B4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DB86870-D19B-4017-9DC8-0825E1A82AE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27CA20-1CC2-4142-9D92-D3528D8FCE0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EB4312-E21C-4CE7-A9A5-F887F977363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FEA8EE0-AE77-4D4D-B4C2-2310E6052C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308E9D2-CCB4-4013-B5A8-14214B8612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994BCCB-3434-4F17-B18B-064C1157E94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2A44DD3-08AF-4DBF-912A-9039BA7F95A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64FC03F-BD4C-44B2-8485-B87FA5337C4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744D78DB-FF87-4EAB-844E-37E01D3F5C8A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6D5807F6-C3C5-422F-9855-BDDD74547391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78996079-45EE-4DCE-A972-4C53196D1C93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FE1ED1A-0708-49AC-AF8C-D2537D5B1657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FB45C16-2726-4D85-BFD9-48862381156E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42CB12E-15EA-4A52-BC74-6536DB58178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8A41220-96E2-4612-BBDA-B20F608DE51F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A0EB4E3C-BF2B-4B15-8572-26CC2A9B9284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E8B1EE5A-26FC-4A0D-BC63-B76398F6D112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FFA06614-3EE5-4F7B-BC58-39E2866D7421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AF67204B-83C1-49B3-8ADD-C3CDD322265D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25C61BA-43AA-4CDD-9D39-1D1D97A08130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0887C12A-5128-428E-8ADF-488439466C0A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7858936-45DF-4AD4-92B0-24FA5740B7A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34D1C27-7823-45BD-B544-005D2CF5086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E2E0D6-0BE3-480F-A919-A5A1BA66E14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0B9C694-55C0-49DC-8481-4FB6B2E45E9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1A99C71-A2BB-4C96-864F-5F9098E36E5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4C6A779-BF98-40E0-9D90-FD1A5A51094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BFF5356-5057-4C8F-AF08-EFB645AD3F1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F1E7B1A-A2A0-40A3-A0A0-3F26E957F6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4F3A386-C37B-4DE0-A618-136E610B21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4899EB1-F462-4F3D-809E-1C06E2A7F1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020B0C3-DD3D-4F54-91F1-52D29278D4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6350D22-8DA3-47E7-9854-FC950EBFE0F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D2C9789-FC0D-4099-B09E-00C99C035A9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F65EDFE-4FC1-432B-B8F0-25ACFF1F0BA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093FEB5-C0FD-47C7-AF61-BC327CD67F6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9A97C08-15F1-4600-8D82-097A4B04BE7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1C14CCA-F2DF-4048-A4B7-586FDC30BA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547DC12-0D5A-4C54-AC38-3204333C6EF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15AA3C8-37A9-47DD-95D8-8519889B10B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6376451-3AAF-4C40-8EA6-D1396F8C826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4BECF3D-670A-4352-B6D2-51CFA6C29E7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31E75DE-062A-48AC-B942-35041C6C6DB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126E9D4-7D84-43A2-B2F0-FE17852A3F7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D8857FB-C059-4DA5-B11B-8CF95492A7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22B85F5-FA52-4CBF-8027-CD76E3157BD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9791C7-5FCB-47E2-A39B-36685CFF90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E798E2D-EA7C-4616-8EB6-C2AEBF22F36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7027979-903B-4750-B9B9-C7D2F0D5D8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501C60F-7698-4FA6-B5A0-B450628758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D42E353-53B6-45C7-A3ED-56F455A6FAE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B54A3DC-293C-411F-9358-BF2B093CF74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D215034-20AE-4930-87F1-0F7A56B7F84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D199A56-82F2-4438-A44D-68019E817A6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F6C18AB-3FBE-443F-AA81-F6029BAD8DD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EC6A804-A3CE-41FC-BB6A-AE1C0BC4D51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9B8FDBF-C22C-48EB-BC6A-A6ECBD03949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5E2961F-7990-4698-84D0-D65970182A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10F70B0-104B-4F2E-A2A0-84F6E77357B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0780BD1-A8B9-4B8E-B1E5-07A7F6F6E43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2D24468-9BB7-4B2B-83C1-4B713B401BB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757426E-1845-4447-AA67-0CE96D1FC5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A48385-3F10-4811-9213-757D160344A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10691E6-F9C6-4968-AA81-45F6FDF4DA9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8A47CEB-A10C-49E5-96AA-CE6A3F9F8E1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8"/>
          <p:cNvSpPr/>
          <p:nvPr/>
        </p:nvSpPr>
        <p:spPr>
          <a:xfrm>
            <a:off x="0" y="-7560"/>
            <a:ext cx="9141480" cy="1051560"/>
          </a:xfrm>
          <a:prstGeom prst="rect">
            <a:avLst/>
          </a:prstGeom>
          <a:solidFill>
            <a:srgbClr val="ddd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350" spc="-1" strike="noStrike">
              <a:solidFill>
                <a:srgbClr val="cbad91"/>
              </a:solidFill>
              <a:latin typeface="Calibri"/>
              <a:ea typeface="DejaVu Sans"/>
            </a:endParaRPr>
          </a:p>
        </p:txBody>
      </p:sp>
      <p:sp>
        <p:nvSpPr>
          <p:cNvPr id="83" name="Прямоугольник 10"/>
          <p:cNvSpPr/>
          <p:nvPr/>
        </p:nvSpPr>
        <p:spPr>
          <a:xfrm>
            <a:off x="8480520" y="6324120"/>
            <a:ext cx="398520" cy="531360"/>
          </a:xfrm>
          <a:prstGeom prst="rect">
            <a:avLst/>
          </a:prstGeom>
          <a:solidFill>
            <a:srgbClr val="ddd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350" spc="-1" strike="noStrike">
              <a:solidFill>
                <a:srgbClr val="cbad91"/>
              </a:solidFill>
              <a:latin typeface="Calibri"/>
              <a:ea typeface="DejaVu Sans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sldNum" idx="7"/>
          </p:nvPr>
        </p:nvSpPr>
        <p:spPr>
          <a:xfrm>
            <a:off x="8480520" y="6408720"/>
            <a:ext cx="39852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d9c5b5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fld id="{6B37530C-9612-488D-BE03-C83A2DA94922}" type="slidenum">
              <a:rPr b="0" lang="ru-RU" sz="1200" spc="-1" strike="noStrike">
                <a:solidFill>
                  <a:srgbClr val="d9c5b5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B62D4CA-B2E2-4916-8548-1DA2B889943F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70B6AAD-9708-443B-B6C3-4417655F14B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69AE768-0056-496B-AC26-7305104F0424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3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" descr=""/>
          <p:cNvPicPr/>
          <p:nvPr/>
        </p:nvPicPr>
        <p:blipFill>
          <a:blip r:embed="rId1"/>
          <a:stretch/>
        </p:blipFill>
        <p:spPr>
          <a:xfrm>
            <a:off x="1755720" y="1277280"/>
            <a:ext cx="5715000" cy="4352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Прямоугольник 17"/>
          <p:cNvSpPr/>
          <p:nvPr/>
        </p:nvSpPr>
        <p:spPr>
          <a:xfrm>
            <a:off x="250920" y="3645000"/>
            <a:ext cx="8422200" cy="44614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Прямоугольник 18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287" name="Прямая соединительная линия 4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288" name="Прямоугольник 19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14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Rectangle 11"/>
          <p:cNvSpPr/>
          <p:nvPr/>
        </p:nvSpPr>
        <p:spPr>
          <a:xfrm>
            <a:off x="539640" y="476280"/>
            <a:ext cx="7846200" cy="1222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cc0000"/>
                </a:solidFill>
                <a:latin typeface="Arial"/>
                <a:ea typeface="DejaVu Sans"/>
              </a:rPr>
              <a:t> 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Rectangle 12"/>
          <p:cNvSpPr/>
          <p:nvPr/>
        </p:nvSpPr>
        <p:spPr>
          <a:xfrm>
            <a:off x="84600" y="1512000"/>
            <a:ext cx="17696520" cy="546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	</a:t>
            </a:r>
            <a:r>
              <a:rPr b="0" lang="ru-RU" sz="1200" spc="-1" strike="noStrike">
                <a:solidFill>
                  <a:srgbClr val="ff0000"/>
                </a:solidFill>
                <a:latin typeface="Arial"/>
                <a:ea typeface="Times New Roman"/>
              </a:rPr>
              <a:t>Код по ОКЕИ: человек - 792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1" name="Таблица 4"/>
          <p:cNvGraphicFramePr/>
          <p:nvPr/>
        </p:nvGraphicFramePr>
        <p:xfrm>
          <a:off x="755640" y="1412640"/>
          <a:ext cx="7848000" cy="3078720"/>
        </p:xfrm>
        <a:graphic>
          <a:graphicData uri="http://schemas.openxmlformats.org/drawingml/2006/table">
            <a:tbl>
              <a:tblPr/>
              <a:tblGrid>
                <a:gridCol w="4830480"/>
                <a:gridCol w="1371600"/>
                <a:gridCol w="1646280"/>
              </a:tblGrid>
              <a:tr h="78840">
                <a:tc>
                  <a:txBody>
                    <a:bodyPr lIns="42480" rIns="42480" anchor="ctr">
                      <a:noAutofit/>
                    </a:bodyPr>
                    <a:p>
                      <a:pPr marL="9000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новообразования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С00-D48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8040">
                <a:tc>
                  <a:txBody>
                    <a:bodyPr lIns="42480" rIns="42480" anchor="ctr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злокачественные новообразования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С00-С97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злокачественные новообразования молочной железы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3.1.1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С50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злокачественные новообразования глаза, головного мозга и других отделов центральной нервной системы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3.1.2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С69-С72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 marL="9000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болезни кожи и подкожной клетчатки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13.0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L00-L98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пузырчатка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L10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8840">
                <a:tc>
                  <a:txBody>
                    <a:bodyPr lIns="42480" rIns="4248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атопический дерматит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13.4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L20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92" name="Rectangle 13"/>
          <p:cNvSpPr/>
          <p:nvPr/>
        </p:nvSpPr>
        <p:spPr>
          <a:xfrm>
            <a:off x="683640" y="911160"/>
            <a:ext cx="8063280" cy="332640"/>
          </a:xfrm>
          <a:prstGeom prst="rect">
            <a:avLst/>
          </a:prstGeom>
          <a:solidFill>
            <a:srgbClr val="a7d3ff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таблицу 2000 добавлены новые строки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Rectangle 14"/>
          <p:cNvSpPr/>
          <p:nvPr/>
        </p:nvSpPr>
        <p:spPr>
          <a:xfrm>
            <a:off x="683640" y="3863520"/>
            <a:ext cx="8063280" cy="332640"/>
          </a:xfrm>
          <a:prstGeom prst="rect">
            <a:avLst/>
          </a:prstGeom>
          <a:solidFill>
            <a:srgbClr val="a7d3ff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Добавлена новая таблица 2801: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Прямоугольник 20"/>
          <p:cNvSpPr/>
          <p:nvPr/>
        </p:nvSpPr>
        <p:spPr>
          <a:xfrm>
            <a:off x="755640" y="4221000"/>
            <a:ext cx="7990200" cy="94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(2801)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(в том числе, из таблицы 2800) экстракорпоральная мембранная оксигенация: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до 1 суток 1 _________, до 3-х суток 2________, 30 суток и более 3______,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умерло: в течение 1 часа 4_______, в течение 1 суток 5 __________.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69880" cy="1467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Прямоугольник 21"/>
          <p:cNvSpPr/>
          <p:nvPr/>
        </p:nvSpPr>
        <p:spPr>
          <a:xfrm>
            <a:off x="0" y="1700280"/>
            <a:ext cx="9141480" cy="4212360"/>
          </a:xfrm>
          <a:prstGeom prst="rect">
            <a:avLst/>
          </a:prstGeom>
          <a:solidFill>
            <a:srgbClr val="0070c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t">
            <a:noAutofit/>
          </a:bodyPr>
          <a:p>
            <a:pPr algn="ctr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ФОРМА ФЕДЕРАЛЬНОГО  СТАТИСТИЧЕСКОГО НАБЛЮДЕНИЯ № 30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«СВЕДЕНИЯ </a:t>
            </a:r>
            <a:r>
              <a:rPr b="1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О</a:t>
            </a: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 МЕДИЦИНСКОЙ ОРГАНИЗАЦИИ»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Прямоугольник 22"/>
          <p:cNvSpPr/>
          <p:nvPr/>
        </p:nvSpPr>
        <p:spPr>
          <a:xfrm>
            <a:off x="0" y="1413000"/>
            <a:ext cx="9141480" cy="284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4f6228"/>
              </a:solidFill>
              <a:latin typeface="Calibri"/>
              <a:ea typeface="DejaVu Sans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Прямоугольник 23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00" name="Прямая соединительная линия 5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01" name="Rectangle 15"/>
          <p:cNvSpPr/>
          <p:nvPr/>
        </p:nvSpPr>
        <p:spPr>
          <a:xfrm>
            <a:off x="826920" y="3762360"/>
            <a:ext cx="7774560" cy="942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2" name="Прямоугольник 24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ДЕЙСТВУЮЩИЕ ФОРМЫ ФЕДЕРАЛЬНОГО И ОТРАСЛЕВОГО  СТАТИСТИЧЕСКОГО   НАБЛЮДЕНИЯ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Rectangle 16"/>
          <p:cNvSpPr/>
          <p:nvPr/>
        </p:nvSpPr>
        <p:spPr>
          <a:xfrm>
            <a:off x="683640" y="4228920"/>
            <a:ext cx="8278560" cy="14608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Calibri"/>
              </a:rPr>
              <a:t>Изменения в форму вносятся в соответствии с новой номенклатурой должностей медицинских и фармацевтических работников, утвержденной  приказом Минздрава России от 2 мая 2023 г. № 205н</a:t>
            </a:r>
            <a:br>
              <a:rPr sz="1800"/>
            </a:br>
            <a:r>
              <a:rPr b="1" lang="ru-RU" sz="1800" spc="-1" strike="noStrike">
                <a:solidFill>
                  <a:srgbClr val="ffffff"/>
                </a:solidFill>
                <a:latin typeface="Calibri"/>
                <a:ea typeface="Calibri"/>
              </a:rPr>
              <a:t>«</a:t>
            </a: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Calibri"/>
              </a:rPr>
              <a:t>Об утверждении Номенклатуры должностей</a:t>
            </a:r>
            <a:r>
              <a:rPr b="1" lang="ru-RU" sz="1800" spc="-1" strike="noStrike">
                <a:solidFill>
                  <a:srgbClr val="ffffff"/>
                </a:solidFill>
                <a:latin typeface="Calibri"/>
                <a:ea typeface="Calibri"/>
              </a:rPr>
              <a:t>»</a:t>
            </a: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Calibri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Calibri"/>
              </a:rPr>
              <a:t>(зарегистрирован Минюстом России 1 июня 2023 г., № 73664)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Прямоугольник 25"/>
          <p:cNvSpPr/>
          <p:nvPr/>
        </p:nvSpPr>
        <p:spPr>
          <a:xfrm>
            <a:off x="0" y="2133720"/>
            <a:ext cx="9141480" cy="44614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1" i="1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5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Прямоугольник 26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07" name="Прямая соединительная линия 6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08" name="Прямоугольник 27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Rectangle 17"/>
          <p:cNvSpPr/>
          <p:nvPr/>
        </p:nvSpPr>
        <p:spPr>
          <a:xfrm>
            <a:off x="539640" y="76572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Rectangle 18"/>
          <p:cNvSpPr/>
          <p:nvPr/>
        </p:nvSpPr>
        <p:spPr>
          <a:xfrm>
            <a:off x="684360" y="3766680"/>
            <a:ext cx="7774560" cy="271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cc0000"/>
                </a:solidFill>
                <a:latin typeface="Arial"/>
                <a:ea typeface="DejaVu Sans"/>
              </a:rPr>
              <a:t>             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Rectangle 19"/>
          <p:cNvSpPr/>
          <p:nvPr/>
        </p:nvSpPr>
        <p:spPr>
          <a:xfrm>
            <a:off x="611280" y="836640"/>
            <a:ext cx="8206560" cy="2865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2" name="Rectangle 20"/>
          <p:cNvSpPr/>
          <p:nvPr/>
        </p:nvSpPr>
        <p:spPr>
          <a:xfrm>
            <a:off x="683640" y="1196640"/>
            <a:ext cx="7846200" cy="35748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таблицу 1001: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3" name="Таблица 6"/>
          <p:cNvGraphicFramePr/>
          <p:nvPr/>
        </p:nvGraphicFramePr>
        <p:xfrm>
          <a:off x="683640" y="1845000"/>
          <a:ext cx="7920000" cy="4349520"/>
        </p:xfrm>
        <a:graphic>
          <a:graphicData uri="http://schemas.openxmlformats.org/drawingml/2006/table">
            <a:tbl>
              <a:tblPr/>
              <a:tblGrid>
                <a:gridCol w="6747120"/>
                <a:gridCol w="1173240"/>
              </a:tblGrid>
              <a:tr h="360000">
                <a:tc gridSpan="2">
                  <a:txBody>
                    <a:bodyPr lIns="57240" rIns="57240" anchor="ctr">
                      <a:noAutofit/>
                    </a:bodyPr>
                    <a:p>
                      <a:pPr algn="ctr">
                        <a:lnSpc>
                          <a:spcPts val="1001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Добавлены строки: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7240" marR="57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ts val="1001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Лаборатории, всего, из них: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 marL="7164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endParaRPr b="1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 marL="25200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централизованные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33.2.1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 marL="25200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 с наличием молекулярно-генетических лабораторий 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52000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(ПЦР- лабораторий)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33.2.2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Центры респираторные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138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 для взрослых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138.1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Центры травматологии и ортопедии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Хосписы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144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 для детей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144.1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22280">
                <a:tc gridSpan="2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Изменены наименование строк: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Центры врача общей практики (семейн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ой медицины</a:t>
                      </a: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2680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Центры паллиативной </a:t>
                      </a: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медицинской</a:t>
                      </a: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помощи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Прямоугольник 28"/>
          <p:cNvSpPr/>
          <p:nvPr/>
        </p:nvSpPr>
        <p:spPr>
          <a:xfrm>
            <a:off x="0" y="2133720"/>
            <a:ext cx="9141480" cy="44614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1" i="1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5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Прямоугольник 29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17" name="Прямая соединительная линия 7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18" name="Прямоугольник 30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Rectangle 21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Rectangle 22"/>
          <p:cNvSpPr/>
          <p:nvPr/>
        </p:nvSpPr>
        <p:spPr>
          <a:xfrm>
            <a:off x="684360" y="3766680"/>
            <a:ext cx="7774560" cy="271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cc0000"/>
                </a:solidFill>
                <a:latin typeface="Arial"/>
                <a:ea typeface="DejaVu Sans"/>
              </a:rPr>
              <a:t>             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Rectangle 23"/>
          <p:cNvSpPr/>
          <p:nvPr/>
        </p:nvSpPr>
        <p:spPr>
          <a:xfrm>
            <a:off x="611280" y="836640"/>
            <a:ext cx="8206560" cy="2865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2" name="Rectangle 24"/>
          <p:cNvSpPr/>
          <p:nvPr/>
        </p:nvSpPr>
        <p:spPr>
          <a:xfrm>
            <a:off x="755640" y="836640"/>
            <a:ext cx="7990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В таблицу 1003  внесены изменения в наименование строк: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23" name="Таблица 7"/>
          <p:cNvGraphicFramePr/>
          <p:nvPr/>
        </p:nvGraphicFramePr>
        <p:xfrm>
          <a:off x="683640" y="1628640"/>
          <a:ext cx="7919640" cy="4302720"/>
        </p:xfrm>
        <a:graphic>
          <a:graphicData uri="http://schemas.openxmlformats.org/drawingml/2006/table">
            <a:tbl>
              <a:tblPr/>
              <a:tblGrid>
                <a:gridCol w="3960360"/>
                <a:gridCol w="609120"/>
                <a:gridCol w="837720"/>
                <a:gridCol w="837720"/>
                <a:gridCol w="761400"/>
                <a:gridCol w="913680"/>
              </a:tblGrid>
              <a:tr h="393120">
                <a:tc>
                  <a:txBody>
                    <a:bodyPr lIns="58680" rIns="586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br>
                        <a:rPr sz="900"/>
                      </a:b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Наличие подразде-лений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форм работы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(нет – 0, есть – 1)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</a:t>
                      </a:r>
                      <a:br>
                        <a:rPr sz="900"/>
                      </a:b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подраз-делений, установок, бригад, ед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выездов, ед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пациентов, принятых при выездах, чел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31040">
                <a:tc>
                  <a:txBody>
                    <a:bodyPr lIns="58680" rIns="586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Врачебные амбулатории 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Мобильные</a:t>
                      </a: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стоматологические кабинеты 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Флюорографические установки 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Лаборатории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Врачебные бригады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Отделения  выездной патронажной паллиативной медицинской помощи </a:t>
                      </a: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взрослым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Отделения  выездной патронажной паллиативной медицинской помощи детям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Фельдшерско-акушерские пункты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Фельдшерские пункты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Маммографические установки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Мобильные медицинские бригады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6960">
                <a:tc>
                  <a:txBody>
                    <a:bodyPr lIns="68400" rIns="68400" anchor="b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Мобильные медицинские комплексы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b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58680" rIns="58680" anchor="t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58680" marR="586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24" name="Rectangle 25"/>
          <p:cNvSpPr/>
          <p:nvPr/>
        </p:nvSpPr>
        <p:spPr>
          <a:xfrm>
            <a:off x="683640" y="1128240"/>
            <a:ext cx="7990200" cy="515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297036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x-none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Передвижные подразделения </a:t>
            </a: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формы работы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(1003)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Прямоугольник 5"/>
          <p:cNvSpPr/>
          <p:nvPr/>
        </p:nvSpPr>
        <p:spPr>
          <a:xfrm>
            <a:off x="0" y="2133720"/>
            <a:ext cx="9141480" cy="44614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           </a:t>
            </a: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Прямоугольник 6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28" name="Прямая соединительная линия 3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29" name="Rectangle 5"/>
          <p:cNvSpPr/>
          <p:nvPr/>
        </p:nvSpPr>
        <p:spPr>
          <a:xfrm>
            <a:off x="684360" y="3766680"/>
            <a:ext cx="7774560" cy="2718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cc0000"/>
                </a:solidFill>
                <a:latin typeface="Arial"/>
                <a:ea typeface="DejaVu Sans"/>
              </a:rPr>
              <a:t>             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Прямоугольник 16"/>
          <p:cNvSpPr/>
          <p:nvPr/>
        </p:nvSpPr>
        <p:spPr>
          <a:xfrm>
            <a:off x="611640" y="26064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Rectangle 6"/>
          <p:cNvSpPr/>
          <p:nvPr/>
        </p:nvSpPr>
        <p:spPr>
          <a:xfrm>
            <a:off x="755640" y="980640"/>
            <a:ext cx="8134560" cy="42948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таблицу 2600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2" name="Таблица 3"/>
          <p:cNvGraphicFramePr/>
          <p:nvPr/>
        </p:nvGraphicFramePr>
        <p:xfrm>
          <a:off x="539640" y="2133000"/>
          <a:ext cx="8062920" cy="3608640"/>
        </p:xfrm>
        <a:graphic>
          <a:graphicData uri="http://schemas.openxmlformats.org/drawingml/2006/table">
            <a:tbl>
              <a:tblPr/>
              <a:tblGrid>
                <a:gridCol w="3575880"/>
                <a:gridCol w="523800"/>
                <a:gridCol w="748080"/>
                <a:gridCol w="767880"/>
                <a:gridCol w="729000"/>
                <a:gridCol w="823680"/>
                <a:gridCol w="894960"/>
              </a:tblGrid>
              <a:tr h="526680"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стро-ки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Ветераны ВОВ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Инвалиды ВОВ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Ветераны боевых действий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Инвалиды боевых действий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Ветераны военной службы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5760"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Состоит под диспансерным наблюдением на начало отчетного года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Вновь взято под диспансерное наблюдение в отчетном году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Снято с диспансерного наблюдения в течение отчетного года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 marL="1080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выехало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 marL="1080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умерло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Состоит под диспансерным наблюдением на конец отчетного года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948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том числе по группам инвалидности: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080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 marL="1080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 marL="10800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948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Прошли профилактический медицинский осмотр или диспансеризацию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(из стр. 6)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Нуждались в стационарном лечении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Получили стационарное лечение из числа нуждавшихся (стр. 11)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Получили санаторно-курортное лечение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9560">
                <a:tc>
                  <a:txBody>
                    <a:bodyPr lIns="42840" rIns="4284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Прошли курс медицинской реабилитации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33" name="Rectangle 10"/>
          <p:cNvSpPr/>
          <p:nvPr/>
        </p:nvSpPr>
        <p:spPr>
          <a:xfrm>
            <a:off x="755640" y="1495440"/>
            <a:ext cx="7918200" cy="728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Диспансерное наблюдение за ветеранами Великой Отечественной войны</a:t>
            </a: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, боевых действий, военной службы и инвалидами Великой Отечественной войны, боевых действий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, человек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(2600)</a:t>
            </a:r>
            <a:r>
              <a:rPr b="0" lang="ru-RU" sz="1000" spc="-1" strike="noStrike">
                <a:solidFill>
                  <a:srgbClr val="000000"/>
                </a:solidFill>
                <a:latin typeface="Arial"/>
                <a:ea typeface="Times New Roman"/>
              </a:rPr>
              <a:t>  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Прямоугольник 34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36" name="Прямая соединительная линия 9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37" name="Прямоугольник 35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Rectangle 29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9" name="Rectangle 30"/>
          <p:cNvSpPr/>
          <p:nvPr/>
        </p:nvSpPr>
        <p:spPr>
          <a:xfrm>
            <a:off x="611640" y="1052640"/>
            <a:ext cx="7846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 таблицу  3150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Rectangle 31"/>
          <p:cNvSpPr/>
          <p:nvPr/>
        </p:nvSpPr>
        <p:spPr>
          <a:xfrm>
            <a:off x="539640" y="1559160"/>
            <a:ext cx="784620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Коечный фонд санаторно-курортной организации (подразделения) и его использование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1" name="Таблица 9"/>
          <p:cNvGraphicFramePr/>
          <p:nvPr/>
        </p:nvGraphicFramePr>
        <p:xfrm>
          <a:off x="683640" y="2061000"/>
          <a:ext cx="7776360" cy="5094360"/>
        </p:xfrm>
        <a:graphic>
          <a:graphicData uri="http://schemas.openxmlformats.org/drawingml/2006/table">
            <a:tbl>
              <a:tblPr/>
              <a:tblGrid>
                <a:gridCol w="4998960"/>
                <a:gridCol w="884880"/>
                <a:gridCol w="1892880"/>
              </a:tblGrid>
              <a:tr h="226800">
                <a:tc>
                  <a:txBody>
                    <a:bodyPr lIns="61560" rIns="61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37160"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743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коек, фактически развернутых и свернутых на ремонт, ед: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на конец года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1560" marR="61560">
                    <a:lnL w="12240">
                      <a:noFill/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среднегодовых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Поступило пациентов, чел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743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общего числа поступивших (из стр.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сельских жителей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1560" marR="61560">
                    <a:lnL w="12240">
                      <a:noFill/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лиц старше трудоспособного возраста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noFill/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инвалидов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детей-инвалидов (из стр.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noFill/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Выписано пациентов, чел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743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общего числа выписанных, чел (из стр.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):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сельских жителей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ctr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лиц старше трудоспособного возраста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инвалидов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детей-инвалидов (из стр.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Проведено пациентами койко-дней, всего, койк дн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(из стр.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): инвалидов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15.1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4520">
                <a:tc>
                  <a:txBody>
                    <a:bodyPr lIns="61560" rIns="6156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   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детей-инвалидов </a:t>
                      </a: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(из стр. 15.1)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15.1.1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1560" rIns="61560" anchor="b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61560" marR="61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Прямоугольник 38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44" name="Прямая соединительная линия 11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45" name="Прямоугольник 39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Rectangle 33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7" name="Rectangle 34"/>
          <p:cNvSpPr/>
          <p:nvPr/>
        </p:nvSpPr>
        <p:spPr>
          <a:xfrm>
            <a:off x="755640" y="908640"/>
            <a:ext cx="7846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таблицу  5301: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8" name="Таблица 12"/>
          <p:cNvGraphicFramePr/>
          <p:nvPr/>
        </p:nvGraphicFramePr>
        <p:xfrm>
          <a:off x="683640" y="1412640"/>
          <a:ext cx="7991640" cy="6131520"/>
        </p:xfrm>
        <a:graphic>
          <a:graphicData uri="http://schemas.openxmlformats.org/drawingml/2006/table">
            <a:tbl>
              <a:tblPr/>
              <a:tblGrid>
                <a:gridCol w="5976360"/>
                <a:gridCol w="721800"/>
                <a:gridCol w="775800"/>
                <a:gridCol w="518040"/>
              </a:tblGrid>
              <a:tr h="263160"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исследований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с положи-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тельными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результа-тами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7480"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числа анализов (табл. 5300, гр. 3) – исследования </a:t>
                      </a:r>
                      <a:br>
                        <a:rPr sz="900"/>
                      </a:b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на паразитов и простейших (из стр. 1.1)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методом жидкостной цитологии (из стр. 1.3)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окраской по Папаниколау (из стр. 1.3)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                 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гликированный гемоглобин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фенилкетонурию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врожденный гипотиреоз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99360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	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муковисцидоз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018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	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галактоземию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адреногенитальный синдром (из стр. 1.4)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Расширенный неонатальный скрининг (из стр.1.9)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 том числе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спинальная мышечная атрофия – СМА  (из строки 1.9)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10.1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                          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 у нововорожденных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10.1.1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первичные иммунодефициты – ПИД (из строки 1.9)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10.2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                          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 у нововорожденных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10.2.1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101808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терапевтический лекарственный мониторинг (из стр. 1.4)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90612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	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радиоизотопные лабораторные исследования (из стр. </a:t>
                      </a: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1.6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t">
                      <a:noAutofit/>
                    </a:bodyPr>
                    <a:p>
                      <a:pPr marL="36360">
                        <a:lnSpc>
                          <a:spcPct val="100000"/>
                        </a:lnSpc>
                        <a:tabLst>
                          <a:tab algn="l" pos="96192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	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специфические антитела (</a:t>
                      </a:r>
                      <a:r>
                        <a:rPr b="0" lang="en-US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IgE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класса) к антигенам растительного,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6360">
                        <a:lnSpc>
                          <a:spcPct val="100000"/>
                        </a:lnSpc>
                        <a:tabLst>
                          <a:tab algn="l" pos="961920"/>
                        </a:tabLst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животного, химического,  лекарственного происхождений (из стр. 1.6)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ВИЧ-инфекцию (из стр. 1.7)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вирусные гепатиты (из стр. 1.7)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неспецифические тесты на сифилис (из стр. 1.7)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специфические тесты на сифилис (из стр. 1.7)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9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антитела к паразитам и простейшим (из стр. 1.7)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9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Прямоугольник 36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51" name="Прямая соединительная линия 10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52" name="Прямоугольник 37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Rectangle 3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4" name="Rectangle 32"/>
          <p:cNvSpPr/>
          <p:nvPr/>
        </p:nvSpPr>
        <p:spPr>
          <a:xfrm>
            <a:off x="755640" y="908640"/>
            <a:ext cx="7846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 таблицу  5300 «Деятельность лаборатории»: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5" name="Таблица 10"/>
          <p:cNvGraphicFramePr/>
          <p:nvPr/>
        </p:nvGraphicFramePr>
        <p:xfrm>
          <a:off x="611640" y="1556640"/>
          <a:ext cx="7919640" cy="4010400"/>
        </p:xfrm>
        <a:graphic>
          <a:graphicData uri="http://schemas.openxmlformats.org/drawingml/2006/table">
            <a:tbl>
              <a:tblPr/>
              <a:tblGrid>
                <a:gridCol w="3240000"/>
                <a:gridCol w="576000"/>
                <a:gridCol w="864000"/>
                <a:gridCol w="792000"/>
                <a:gridCol w="792000"/>
                <a:gridCol w="720000"/>
                <a:gridCol w="936000"/>
              </a:tblGrid>
              <a:tr h="92880">
                <a:tc rowSpan="2"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201"/>
                        </a:spcBef>
                        <a:spcAft>
                          <a:spcPts val="201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10800" r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201"/>
                        </a:spcBef>
                        <a:spcAft>
                          <a:spcPts val="201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sz="1000"/>
                      </a:b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0800" marR="108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10800" r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201"/>
                        </a:spcBef>
                        <a:spcAft>
                          <a:spcPts val="201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иссле-дований,</a:t>
                      </a:r>
                      <a:br>
                        <a:rPr sz="1000"/>
                      </a:b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0800" marR="108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201"/>
                        </a:spcBef>
                        <a:spcAft>
                          <a:spcPts val="201"/>
                        </a:spcAft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10800" r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201"/>
                        </a:spcBef>
                        <a:spcAft>
                          <a:spcPts val="201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Кроме того, лабораторные исследования по аутсорсингу, (лабораторные исследования отправленные по договору в лаборатории медицинских организаций, не подающих отчет)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0800" marR="108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288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подразде-лениях, оказываю-щих медицин-скую</a:t>
                      </a:r>
                      <a:br>
                        <a:rPr sz="1000"/>
                      </a:b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помощь</a:t>
                      </a:r>
                      <a:br>
                        <a:rPr sz="1000"/>
                      </a:b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амбулатор-ных условиях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условиях дневного стационара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10800" rIns="108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месту лечения </a:t>
                      </a:r>
                      <a:br>
                        <a:rPr sz="1000"/>
                      </a:b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(вне лабора-тории)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0800" marR="108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92880"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1600">
                <a:tc>
                  <a:txBody>
                    <a:bodyPr lIns="41760" rIns="417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Лабораторные исследования, всего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5160">
                <a:tc>
                  <a:txBody>
                    <a:bodyPr lIns="41760" rIns="417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химико-микроскопические исследования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5160">
                <a:tc>
                  <a:txBody>
                    <a:bodyPr lIns="41760" rIns="417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5160">
                <a:tc>
                  <a:txBody>
                    <a:bodyPr lIns="41760" rIns="4176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химико-токсикологические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исследования </a:t>
                      </a:r>
                      <a:r>
                        <a:rPr b="0" lang="ru-RU" sz="1400" spc="-1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(в том числе методом тандемной масс-спектракцией)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1.10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1760" rIns="4176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1760" marR="417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Прямоугольник 40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58" name="Прямая соединительная линия 12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59" name="Прямоугольник 41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Rectangle 35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1" name="Rectangle 36"/>
          <p:cNvSpPr/>
          <p:nvPr/>
        </p:nvSpPr>
        <p:spPr>
          <a:xfrm>
            <a:off x="755640" y="908640"/>
            <a:ext cx="7846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 таблицу  5301: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2" name="Таблица 14"/>
          <p:cNvGraphicFramePr/>
          <p:nvPr/>
        </p:nvGraphicFramePr>
        <p:xfrm>
          <a:off x="539640" y="1336680"/>
          <a:ext cx="8208000" cy="4386240"/>
        </p:xfrm>
        <a:graphic>
          <a:graphicData uri="http://schemas.openxmlformats.org/drawingml/2006/table">
            <a:tbl>
              <a:tblPr/>
              <a:tblGrid>
                <a:gridCol w="6480720"/>
                <a:gridCol w="618840"/>
                <a:gridCol w="577080"/>
                <a:gridCol w="531720"/>
              </a:tblGrid>
              <a:tr h="263160"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исследо-ваний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с положи-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тельными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результа-тами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7480"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бактериоскопия на кислотоустойчивые микроорганизмы (КУМ) (из стр. 1.1 и стр. 1.8)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бактериологические исследования, всего (из стр. 1.8)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(из табл. 5301, стр.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): бактериологические исследования на туберкулез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(культивирование, идентификация, чувствительность)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20.1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(из из табл. 5301, стр.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20.1):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посевы на туберкулез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20.1.1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определение лекарственной чувствительности  микобактерий  туберкулеза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20.1.2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санитарная бактериология (из стр. 1.8)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100188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молекулярно-биологические исследования (ПЦР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ДНК/РНК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ПБА) (из стр. 1.9)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2607840"/>
                          <a:tab algn="l" pos="272736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(из табл. 5301, стр.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): на энтеровирусы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22.1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4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                   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грипп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22.2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5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                                        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целью выявления ДНК туберкулеза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22.3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87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определение лекарственной чувствительности микобактерий туберкулеза по генетическим     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маркерам   (из стр. 1.9)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4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наличие наркотических и психотропных веществ,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подтверждающими методами 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исследования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(из стр. 1.10)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5064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исследование РНК SARS-CoV-2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(из строки 1.9)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4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исследование на антитела к SARS-CoV-2 (COVID-19) 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(из строки 1.7)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26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4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исследование на антиген SARS-CoV-2 (COVID-19) (в том числе экспресс-тесты)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(из строки 1.7)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4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карбогидрат-дефицитный трансферрин (CDT) (из стр. 1.10) 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28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39240" rIns="3924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39240" marR="392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Прямоугольник 42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65" name="Прямая соединительная линия 13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66" name="Прямоугольник 43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Rectangle 37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8" name="Rectangle 38"/>
          <p:cNvSpPr/>
          <p:nvPr/>
        </p:nvSpPr>
        <p:spPr>
          <a:xfrm>
            <a:off x="755640" y="908640"/>
            <a:ext cx="784620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 таблицу  5302 «</a:t>
            </a: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Оснащение лаборатории оборудованием, единица: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9" name="Таблица 15"/>
          <p:cNvGraphicFramePr/>
          <p:nvPr/>
        </p:nvGraphicFramePr>
        <p:xfrm>
          <a:off x="755640" y="1340640"/>
          <a:ext cx="7846560" cy="4163040"/>
        </p:xfrm>
        <a:graphic>
          <a:graphicData uri="http://schemas.openxmlformats.org/drawingml/2006/table">
            <a:tbl>
              <a:tblPr/>
              <a:tblGrid>
                <a:gridCol w="3457800"/>
                <a:gridCol w="502200"/>
                <a:gridCol w="576000"/>
                <a:gridCol w="862200"/>
                <a:gridCol w="781560"/>
                <a:gridCol w="781560"/>
                <a:gridCol w="885600"/>
              </a:tblGrid>
              <a:tr h="183600">
                <a:tc row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стро-ки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аппаратов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оборудования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общего числа аппаратов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оборудова-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ния – со сроком 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эксплуатации 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свыше 7 лет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подразделениях, оказывающих медицинскую помощь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амбулаторных условиях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(из гр. 6)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256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подразделениях, оказывающих медицинскую помощь </a:t>
                      </a:r>
                      <a:br>
                        <a:rPr sz="700"/>
                      </a:b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амбулаторных условиях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действующих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97200"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45240">
                <a:tc gridSpan="7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Изменены наименования строк: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sng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Микроскопы инвертированные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Микроскопы с автоматической компьютерной визуализацией изображений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 marL="56124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Хроматографы жидкостные и газовые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 различными детекторами, кроме масс-спектрометрических детекторов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9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Масс-спектрометры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газовых и жидкостных хроматографов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32000">
                <a:tc gridSpan="7">
                  <a:txBody>
                    <a:bodyPr lIns="68400" rIns="68400" anchor="ctr">
                      <a:noAutofit/>
                    </a:bodyPr>
                    <a:p>
                      <a:pPr marL="561240" algn="ctr">
                        <a:lnSpc>
                          <a:spcPct val="100000"/>
                        </a:lnSpc>
                      </a:pPr>
                      <a:r>
                        <a:rPr b="1" lang="ru-RU" sz="7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Добавлены новые строки: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 marL="561240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модульные гематологические системы с приготовлением и окраской мазков крови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9.4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Arial"/>
                        </a:rPr>
                        <a:t>       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Arial"/>
                        </a:rPr>
                        <a:t>из них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анализаторы видеоцифровые для иммунохроматографических исследований на наличие наркотических средств и психотропных веществ</a:t>
                      </a:r>
                      <a:r>
                        <a:rPr b="0" i="1" lang="ru-RU" sz="700" spc="-1" strike="noStrike" u="sng">
                          <a:solidFill>
                            <a:srgbClr val="ff0000"/>
                          </a:solidFill>
                          <a:uFillTx/>
                          <a:latin typeface="Times New Roman"/>
                          <a:ea typeface="Arial"/>
                        </a:rPr>
                        <a:t> 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35.1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из них: газовые хроматографы с масс-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спектрометрическими детекторами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42.1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жидкостные хроматографы с масс-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спектрометрическими детекторами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42.2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720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Анализаторы спермы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7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55</a:t>
                      </a:r>
                      <a:endParaRPr b="0" lang="ru-RU" sz="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ctr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560" rIns="43560" anchor="t">
                      <a:noAutofit/>
                    </a:bodyPr>
                    <a:p>
                      <a:endParaRPr b="0" lang="ru-RU" sz="7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43560" marR="4356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21920" y="2925000"/>
            <a:ext cx="8227080" cy="3093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5400" spc="-1" strike="noStrike">
                <a:solidFill>
                  <a:srgbClr val="000000"/>
                </a:solidFill>
                <a:latin typeface="Times New Roman"/>
              </a:rPr>
              <a:t>Подготовка к годовому статистическому отчету </a:t>
            </a:r>
            <a:br>
              <a:rPr sz="5400"/>
            </a:br>
            <a:r>
              <a:rPr b="0" lang="ru-RU" sz="5400" spc="-1" strike="noStrike">
                <a:solidFill>
                  <a:srgbClr val="000000"/>
                </a:solidFill>
                <a:latin typeface="Times New Roman"/>
              </a:rPr>
              <a:t>за 2023 год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TextBox 3"/>
          <p:cNvSpPr/>
          <p:nvPr/>
        </p:nvSpPr>
        <p:spPr>
          <a:xfrm>
            <a:off x="1835640" y="6165360"/>
            <a:ext cx="56862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Майкоп, 2023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Rectangle 2"/>
          <p:cNvSpPr/>
          <p:nvPr/>
        </p:nvSpPr>
        <p:spPr>
          <a:xfrm>
            <a:off x="0" y="0"/>
            <a:ext cx="914148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360" bIns="360" anchor="ctr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256" name="Rectangle 2"/>
          <p:cNvSpPr/>
          <p:nvPr/>
        </p:nvSpPr>
        <p:spPr>
          <a:xfrm>
            <a:off x="0" y="0"/>
            <a:ext cx="914148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360" bIns="360" anchor="ctr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graphicFrame>
        <p:nvGraphicFramePr>
          <p:cNvPr id="257" name="Object 5"/>
          <p:cNvGraphicFramePr/>
          <p:nvPr/>
        </p:nvGraphicFramePr>
        <p:xfrm>
          <a:off x="179640" y="332640"/>
          <a:ext cx="2723040" cy="251784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258" name="Object 5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79640" y="332640"/>
                    <a:ext cx="2723040" cy="251784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259" name="TextBox 6"/>
          <p:cNvSpPr/>
          <p:nvPr/>
        </p:nvSpPr>
        <p:spPr>
          <a:xfrm>
            <a:off x="3086280" y="692640"/>
            <a:ext cx="5091480" cy="207036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Медицинский информационно-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аналитический центр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Министерства здравоохранения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Республики Адыгея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transition spd="slow">
    <p:wipe dir="l"/>
  </p:transition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Прямоугольник 44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72" name="Прямая соединительная линия 14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73" name="Прямоугольник 45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 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30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Rectangle 39"/>
          <p:cNvSpPr/>
          <p:nvPr/>
        </p:nvSpPr>
        <p:spPr>
          <a:xfrm>
            <a:off x="1042920" y="620640"/>
            <a:ext cx="7558920" cy="7894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5" name="Rectangle 40"/>
          <p:cNvSpPr/>
          <p:nvPr/>
        </p:nvSpPr>
        <p:spPr>
          <a:xfrm>
            <a:off x="755640" y="908640"/>
            <a:ext cx="7846200" cy="57348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 таблицу  7004 «Сведения о применении телемедицинских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технологий при оказании медицинской помощи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76" name="Таблица 16"/>
          <p:cNvGraphicFramePr/>
          <p:nvPr/>
        </p:nvGraphicFramePr>
        <p:xfrm>
          <a:off x="755640" y="1845000"/>
          <a:ext cx="7919640" cy="3847320"/>
        </p:xfrm>
        <a:graphic>
          <a:graphicData uri="http://schemas.openxmlformats.org/drawingml/2006/table">
            <a:tbl>
              <a:tblPr/>
              <a:tblGrid>
                <a:gridCol w="3765600"/>
                <a:gridCol w="444600"/>
                <a:gridCol w="826200"/>
                <a:gridCol w="880200"/>
                <a:gridCol w="729720"/>
                <a:gridCol w="677160"/>
                <a:gridCol w="596520"/>
              </a:tblGrid>
              <a:tr h="123480">
                <a:tc rowSpan="2"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43200" rIns="432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том числе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 счет средств ОМС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6632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плановых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неотлож-ных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экстрен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ных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71360"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77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Число пациентов, получивших медицинскую помощь по медицинской реабилитации в амбулаторных условиях с применением телемедицинских технологий, всего чел.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77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 (0-17 лет)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77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</a:t>
                      </a: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взрослых (18 лет и старше)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77120"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Количество проведенных консультаций/оценки, интерпретации 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описания результатов исследований с применением телемедицинских технологий, у пациентов с онкологическими заболеваниями, чел.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69880" cy="146736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Прямоугольник 46"/>
          <p:cNvSpPr/>
          <p:nvPr/>
        </p:nvSpPr>
        <p:spPr>
          <a:xfrm>
            <a:off x="0" y="1340640"/>
            <a:ext cx="9141480" cy="4749840"/>
          </a:xfrm>
          <a:prstGeom prst="rect">
            <a:avLst/>
          </a:prstGeom>
          <a:solidFill>
            <a:srgbClr val="0070c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 algn="ctr">
              <a:lnSpc>
                <a:spcPct val="100000"/>
              </a:lnSpc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ФОРМА ФЕДЕРАЛЬНОГО СТАТИСТИЧЕСКОГО НАБЛЮДЕНИЯ № 36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«СВЕДЕНИЯ </a:t>
            </a:r>
            <a:r>
              <a:rPr b="1" lang="en-US" sz="2400" spc="-1" strike="noStrike">
                <a:solidFill>
                  <a:srgbClr val="ffffff"/>
                </a:solidFill>
                <a:latin typeface="Arial"/>
                <a:ea typeface="DejaVu Sans"/>
              </a:rPr>
              <a:t>О</a:t>
            </a: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 КОНТИНГЕНТАХ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  <a:ea typeface="DejaVu Sans"/>
              </a:rPr>
              <a:t>ПСИХИЧЕСКИ БОЛЬНЫХ»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Изменения в форму внесены в соответствии с пунктом 1.11 Комплекса мер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по повышению качества жизни и соблюдения прав  и законных интересов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детей с психическими расстройствами, проживающих в организациях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социального обслуживания (детских домах-интернатах), предоставляющих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социальные услуги в стационарной форме, на 2023-2025 годы, утвержденным Заместителем Председателя Правительства Российской Федерации Т.А. Голиковой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от 15 февраля 2023 г. № 1644п-П45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Прямоугольник 47"/>
          <p:cNvSpPr/>
          <p:nvPr/>
        </p:nvSpPr>
        <p:spPr>
          <a:xfrm>
            <a:off x="0" y="1052640"/>
            <a:ext cx="9141480" cy="284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4f6228"/>
              </a:solidFill>
              <a:latin typeface="Calibri"/>
              <a:ea typeface="DejaVu Sans"/>
            </a:endParaRPr>
          </a:p>
        </p:txBody>
      </p:sp>
      <p:sp>
        <p:nvSpPr>
          <p:cNvPr id="380" name="PlaceHolder 2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Прямоугольник 48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82" name="Прямая соединительная линия 15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83" name="Rectangle 41"/>
          <p:cNvSpPr/>
          <p:nvPr/>
        </p:nvSpPr>
        <p:spPr>
          <a:xfrm>
            <a:off x="827640" y="3501000"/>
            <a:ext cx="7774560" cy="9421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4" name="Прямоугольник 49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ДЕЙСТВУЮЩИЕ ФОРМЫ ФЕДЕРАЛЬНОГО СТАТИСТИЧЕСКОГО   НАБЛЮДЕНИЯ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Прямоугольник 50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87" name="Прямая соединительная линия 16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88" name="Прямоугольник 51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Rectangle 42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Rectangle 43"/>
          <p:cNvSpPr/>
          <p:nvPr/>
        </p:nvSpPr>
        <p:spPr>
          <a:xfrm>
            <a:off x="683640" y="836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таблицы 2100 и 2120 добавлены новые графы: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91" name="Таблица 17"/>
          <p:cNvGraphicFramePr/>
          <p:nvPr/>
        </p:nvGraphicFramePr>
        <p:xfrm>
          <a:off x="683640" y="1268640"/>
          <a:ext cx="8063640" cy="2922480"/>
        </p:xfrm>
        <a:graphic>
          <a:graphicData uri="http://schemas.openxmlformats.org/drawingml/2006/table">
            <a:tbl>
              <a:tblPr/>
              <a:tblGrid>
                <a:gridCol w="1344600"/>
                <a:gridCol w="239400"/>
                <a:gridCol w="648000"/>
                <a:gridCol w="576000"/>
                <a:gridCol w="576000"/>
                <a:gridCol w="1296000"/>
                <a:gridCol w="360000"/>
                <a:gridCol w="648000"/>
                <a:gridCol w="504000"/>
                <a:gridCol w="504000"/>
                <a:gridCol w="1368000"/>
              </a:tblGrid>
              <a:tr h="255600">
                <a:tc row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с впервые в жизни установленным диагнозом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Состоит под наблюдением пациентов на конец  отчетного года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849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7060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6 и 7)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12 и 13)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4960"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92" name="Таблица 18"/>
          <p:cNvGraphicFramePr/>
          <p:nvPr/>
        </p:nvGraphicFramePr>
        <p:xfrm>
          <a:off x="683640" y="3933000"/>
          <a:ext cx="8063640" cy="2922480"/>
        </p:xfrm>
        <a:graphic>
          <a:graphicData uri="http://schemas.openxmlformats.org/drawingml/2006/table">
            <a:tbl>
              <a:tblPr/>
              <a:tblGrid>
                <a:gridCol w="1344600"/>
                <a:gridCol w="239400"/>
                <a:gridCol w="648000"/>
                <a:gridCol w="576000"/>
                <a:gridCol w="576000"/>
                <a:gridCol w="1296000"/>
                <a:gridCol w="360000"/>
                <a:gridCol w="648000"/>
                <a:gridCol w="504000"/>
                <a:gridCol w="504000"/>
                <a:gridCol w="1368000"/>
              </a:tblGrid>
              <a:tr h="255600">
                <a:tc row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 с впервые в жизни установленным диагнозом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Пациенты, которым продолжает оказываться консультативно-лечебная помощь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849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7060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6 и 7)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12 и 13)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4960"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Прямоугольник 52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395" name="Прямая соединительная линия 17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396" name="Прямоугольник 53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7" name="Rectangle 44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8" name="Rectangle 45"/>
          <p:cNvSpPr/>
          <p:nvPr/>
        </p:nvSpPr>
        <p:spPr>
          <a:xfrm>
            <a:off x="611640" y="1196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таблицу 2180 добавлены новые графы: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99" name="Таблица 19"/>
          <p:cNvGraphicFramePr/>
          <p:nvPr/>
        </p:nvGraphicFramePr>
        <p:xfrm>
          <a:off x="683640" y="1845000"/>
          <a:ext cx="7990560" cy="3378960"/>
        </p:xfrm>
        <a:graphic>
          <a:graphicData uri="http://schemas.openxmlformats.org/drawingml/2006/table">
            <a:tbl>
              <a:tblPr/>
              <a:tblGrid>
                <a:gridCol w="1141560"/>
                <a:gridCol w="285120"/>
                <a:gridCol w="642240"/>
                <a:gridCol w="784800"/>
                <a:gridCol w="784800"/>
                <a:gridCol w="1213200"/>
                <a:gridCol w="642240"/>
                <a:gridCol w="784800"/>
                <a:gridCol w="591840"/>
                <a:gridCol w="1120320"/>
              </a:tblGrid>
              <a:tr h="185040">
                <a:tc rowSpan="3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3">
                  <a:txBody>
                    <a:bodyPr lIns="46080" rIns="460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пациентов, впервые признанных инвалидами в отчетном году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4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пациентов, имевших группу инвалидности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конец отчетного года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9252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них: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85472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инвалидами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 группы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инвалидов (до 17 лет вкл.)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6)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имевших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III группу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инвалидов (до 17 лет вкл)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10)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5760"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49640"/>
                          <a:tab algn="ctr" pos="2970000"/>
                          <a:tab algn="r" pos="594036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6080" rIns="460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6080" marR="460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Прямоугольник 54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402" name="Прямая соединительная линия 18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403" name="Прямоугольник 55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Rectangle 46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Rectangle 47"/>
          <p:cNvSpPr/>
          <p:nvPr/>
        </p:nvSpPr>
        <p:spPr>
          <a:xfrm>
            <a:off x="611640" y="908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таблицу 2200 добавлены новые графы: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06" name="Таблица 20"/>
          <p:cNvGraphicFramePr/>
          <p:nvPr/>
        </p:nvGraphicFramePr>
        <p:xfrm>
          <a:off x="611640" y="1412640"/>
          <a:ext cx="7991280" cy="2921400"/>
        </p:xfrm>
        <a:graphic>
          <a:graphicData uri="http://schemas.openxmlformats.org/drawingml/2006/table">
            <a:tbl>
              <a:tblPr/>
              <a:tblGrid>
                <a:gridCol w="1208160"/>
                <a:gridCol w="374040"/>
                <a:gridCol w="1098720"/>
                <a:gridCol w="1274760"/>
                <a:gridCol w="363960"/>
                <a:gridCol w="1376640"/>
                <a:gridCol w="1265760"/>
                <a:gridCol w="1029600"/>
              </a:tblGrid>
              <a:tr h="1740960"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посещений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врачам, включая посещения на дому – всего,ед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4) детей до 17 лет включительно, проживающих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, чел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посещений по поводу заболеваний, включая посещения на дому (из гр.4)- всего, ед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Число посещений по поводу заболеваний и диспансерного наблюдения с выездом в организацию социального обслуживания для детей с психическими расстройствами (из гр.5)- всего, ед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Кроме того, проведено осмотров в военкоматах, учебных и других учреждениях, ед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6480"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3200" rIns="432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4861080"/>
                        </a:tabLst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3200" marR="432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7" name="Прямоугольник 56"/>
          <p:cNvSpPr/>
          <p:nvPr/>
        </p:nvSpPr>
        <p:spPr>
          <a:xfrm>
            <a:off x="755640" y="5013000"/>
            <a:ext cx="7774200" cy="11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Из числа пациентов, находящихся под диспансерным наблюдением и получающих консультативно-лечебную помощь, получили курс лечения/реабилитации бригадным методом, чел: у психиатров для взрослых  1______, психиатров для подростков 2 _____, психиатров детских 3_____, </a:t>
            </a:r>
            <a:r>
              <a:rPr b="1" lang="ru-RU" sz="14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из них дети, проживающие в организациях социального обслуживания для детей с психическими расстройствами (ДДИ)  4 ___________.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Rectangle 48"/>
          <p:cNvSpPr/>
          <p:nvPr/>
        </p:nvSpPr>
        <p:spPr>
          <a:xfrm>
            <a:off x="755640" y="458100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изменения в таблицу 2202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Прямоугольник 57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411" name="Прямая соединительная линия 19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412" name="Прямоугольник 58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3" name="Rectangle 49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Rectangle 50"/>
          <p:cNvSpPr/>
          <p:nvPr/>
        </p:nvSpPr>
        <p:spPr>
          <a:xfrm>
            <a:off x="611640" y="908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Внесены дополнительные строки в  таблицу 2210: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15" name="Таблица 21"/>
          <p:cNvGraphicFramePr/>
          <p:nvPr/>
        </p:nvGraphicFramePr>
        <p:xfrm>
          <a:off x="683640" y="1628640"/>
          <a:ext cx="7776000" cy="4327920"/>
        </p:xfrm>
        <a:graphic>
          <a:graphicData uri="http://schemas.openxmlformats.org/drawingml/2006/table">
            <a:tbl>
              <a:tblPr/>
              <a:tblGrid>
                <a:gridCol w="4464360"/>
                <a:gridCol w="864000"/>
                <a:gridCol w="1224000"/>
                <a:gridCol w="1224000"/>
              </a:tblGrid>
              <a:tr h="190800"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5400"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8620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ПНД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(диспансерных отделениях, кабинетах):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14480">
                        <a:lnSpc>
                          <a:spcPct val="100000"/>
                        </a:lnSpc>
                        <a:tabLst>
                          <a:tab algn="l" pos="11448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медицинские психологи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448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специалисты по социальной работе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448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социальные работники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9080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стационарах: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медицинские психологи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448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специалисты по социальной работе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448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социальные работники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6712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В организациях социального обслуживания для детей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с психическими расстройствами (ДДИ)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- медицинские психологи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4480">
                <a:tc>
                  <a:txBody>
                    <a:bodyPr lIns="42840" rIns="428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- специалисты по социальной работе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4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840" rIns="42840" anchor="b">
                      <a:noAutofit/>
                    </a:bodyPr>
                    <a:p>
                      <a:endParaRPr b="0" lang="ru-RU" sz="14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b" marL="42840" marR="4284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7" name="Прямоугольник 59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418" name="Прямая соединительная линия 20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419" name="Прямоугольник 60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Rectangle 51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1" name="Rectangle 52"/>
          <p:cNvSpPr/>
          <p:nvPr/>
        </p:nvSpPr>
        <p:spPr>
          <a:xfrm>
            <a:off x="683640" y="836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таблицу 2300 добавлены новые графы: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22" name="Таблица 22"/>
          <p:cNvGraphicFramePr/>
          <p:nvPr/>
        </p:nvGraphicFramePr>
        <p:xfrm>
          <a:off x="683640" y="1772640"/>
          <a:ext cx="8063640" cy="2739960"/>
        </p:xfrm>
        <a:graphic>
          <a:graphicData uri="http://schemas.openxmlformats.org/drawingml/2006/table">
            <a:tbl>
              <a:tblPr/>
              <a:tblGrid>
                <a:gridCol w="1344600"/>
                <a:gridCol w="239400"/>
                <a:gridCol w="648000"/>
                <a:gridCol w="576000"/>
                <a:gridCol w="576000"/>
                <a:gridCol w="1296000"/>
                <a:gridCol w="360000"/>
                <a:gridCol w="648000"/>
                <a:gridCol w="504000"/>
                <a:gridCol w="504000"/>
                <a:gridCol w="1368000"/>
              </a:tblGrid>
              <a:tr h="255600">
                <a:tc row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Поступило пациентов, человек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3">
                  <a:txBody>
                    <a:bodyPr lIns="42480" rIns="4248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Состоит на конец  отчетного года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849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них детей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17060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5 и 6)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14 лет вкл.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15-17 лет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14 и 15) дети,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4960"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2480" rIns="4248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42480" marR="4248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subTitle"/>
          </p:nvPr>
        </p:nvSpPr>
        <p:spPr>
          <a:xfrm>
            <a:off x="6643800" y="6357960"/>
            <a:ext cx="1712160" cy="426240"/>
          </a:xfrm>
          <a:prstGeom prst="rect">
            <a:avLst/>
          </a:prstGeom>
          <a:noFill/>
          <a:ln w="9360">
            <a:noFill/>
          </a:ln>
        </p:spPr>
        <p:txBody>
          <a:bodyPr numCol="1" spcCol="0" lIns="95760" rIns="95760" tIns="47880" bIns="47880" anchor="t">
            <a:noAutofit/>
          </a:bodyPr>
          <a:p>
            <a:pPr>
              <a:lnSpc>
                <a:spcPct val="80000"/>
              </a:lnSpc>
              <a:spcBef>
                <a:spcPts val="340"/>
              </a:spcBef>
              <a:tabLst>
                <a:tab algn="l" pos="0"/>
              </a:tabLst>
            </a:pPr>
            <a:r>
              <a:rPr b="0" lang="ru-RU" sz="1700" spc="-1" strike="noStrike">
                <a:solidFill>
                  <a:srgbClr val="7f7f7f"/>
                </a:solidFill>
                <a:latin typeface="Helios"/>
              </a:rPr>
              <a:t>РОССИЯ 2023</a:t>
            </a:r>
            <a:endParaRPr b="0" lang="ru-RU" sz="1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Прямоугольник 61"/>
          <p:cNvSpPr/>
          <p:nvPr/>
        </p:nvSpPr>
        <p:spPr>
          <a:xfrm>
            <a:off x="6715080" y="6215040"/>
            <a:ext cx="1426320" cy="140400"/>
          </a:xfrm>
          <a:prstGeom prst="rect">
            <a:avLst/>
          </a:prstGeom>
          <a:solidFill>
            <a:srgbClr val="ff0000"/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cxnSp>
        <p:nvCxnSpPr>
          <p:cNvPr id="425" name="Прямая соединительная линия 21"/>
          <p:cNvCxnSpPr/>
          <p:nvPr/>
        </p:nvCxnSpPr>
        <p:spPr>
          <a:xfrm flipH="1">
            <a:off x="684000" y="2565360"/>
            <a:ext cx="4320" cy="3228120"/>
          </a:xfrm>
          <a:prstGeom prst="straightConnector1">
            <a:avLst/>
          </a:prstGeom>
          <a:ln w="0">
            <a:solidFill>
              <a:srgbClr val="ff0000"/>
            </a:solidFill>
          </a:ln>
        </p:spPr>
      </p:cxnSp>
      <p:sp>
        <p:nvSpPr>
          <p:cNvPr id="426" name="Прямоугольник 62"/>
          <p:cNvSpPr/>
          <p:nvPr/>
        </p:nvSpPr>
        <p:spPr>
          <a:xfrm>
            <a:off x="395280" y="115920"/>
            <a:ext cx="8371440" cy="646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ФОРМУ ФЕДЕРАЛЬНОГО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СТАТИСТИЧЕСКОГО   НАБЛЮДЕНИЯ № 36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Rectangle 53"/>
          <p:cNvSpPr/>
          <p:nvPr/>
        </p:nvSpPr>
        <p:spPr>
          <a:xfrm>
            <a:off x="539640" y="872640"/>
            <a:ext cx="8206560" cy="3024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8" name="Rectangle 54"/>
          <p:cNvSpPr/>
          <p:nvPr/>
        </p:nvSpPr>
        <p:spPr>
          <a:xfrm>
            <a:off x="683640" y="836640"/>
            <a:ext cx="7990560" cy="286560"/>
          </a:xfrm>
          <a:prstGeom prst="rect">
            <a:avLst/>
          </a:prstGeom>
          <a:solidFill>
            <a:srgbClr val="a7d3ff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таблицу 2600 добавлена новая графа: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29" name="Таблица 23"/>
          <p:cNvGraphicFramePr/>
          <p:nvPr/>
        </p:nvGraphicFramePr>
        <p:xfrm>
          <a:off x="683640" y="1478160"/>
          <a:ext cx="8063280" cy="3927960"/>
        </p:xfrm>
        <a:graphic>
          <a:graphicData uri="http://schemas.openxmlformats.org/drawingml/2006/table">
            <a:tbl>
              <a:tblPr/>
              <a:tblGrid>
                <a:gridCol w="1661760"/>
                <a:gridCol w="488520"/>
                <a:gridCol w="729360"/>
                <a:gridCol w="720000"/>
                <a:gridCol w="864000"/>
                <a:gridCol w="1944000"/>
                <a:gridCol w="504000"/>
                <a:gridCol w="1152000"/>
              </a:tblGrid>
              <a:tr h="0">
                <a:tc rowSpan="2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Виды подразделений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строки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Число мест (коек), ед.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rowSpan="2"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Выписано пациентов, чел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из них (из гр. 5) детей до 17 лет включительно, проживающие в организациях социального обслуживания для детей с психическими расстройствами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(ДДИ)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смете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средне-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годовых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0"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…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7600"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Дневной стационар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Ночной стационар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Стационар на дому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b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0"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Реабилитационное отделение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психиатрического стационара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X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endParaRPr b="0" lang="ru-RU" sz="12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Rectangle 1"/>
          <p:cNvSpPr/>
          <p:nvPr/>
        </p:nvSpPr>
        <p:spPr>
          <a:xfrm>
            <a:off x="152280" y="1484640"/>
            <a:ext cx="8760600" cy="482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rmAutofit fontScale="84000"/>
          </a:bodyPr>
          <a:p>
            <a:pPr marL="329760" indent="-257040">
              <a:lnSpc>
                <a:spcPct val="80000"/>
              </a:lnSpc>
              <a:spcBef>
                <a:spcPts val="360"/>
              </a:spcBef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При заполнении ФФСН №30 следует иметь в виду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329760" indent="-257040">
              <a:lnSpc>
                <a:spcPct val="80000"/>
              </a:lnSpc>
              <a:spcBef>
                <a:spcPts val="36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329760" indent="-257040">
              <a:lnSpc>
                <a:spcPct val="80000"/>
              </a:lnSpc>
              <a:spcBef>
                <a:spcPts val="519"/>
              </a:spcBef>
              <a:buClr>
                <a:srgbClr val="000000"/>
              </a:buClr>
              <a:buFont typeface="Wingdings 2" charset="2"/>
              <a:buChar char=""/>
              <a:tabLst>
                <a:tab algn="l" pos="0"/>
              </a:tabLst>
            </a:pPr>
            <a:r>
              <a:rPr b="0" lang="ru-RU" sz="2600" spc="-1" strike="noStrike">
                <a:solidFill>
                  <a:srgbClr val="000000"/>
                </a:solidFill>
                <a:latin typeface="Calibri"/>
                <a:ea typeface="DejaVu Sans"/>
              </a:rPr>
              <a:t>форма федерального статистического наблюдения № 30 составляется всеми медицинскими организациями, входящими в </a:t>
            </a:r>
            <a:r>
              <a:rPr b="1" lang="ru-RU" sz="2600" spc="-1" strike="noStrike">
                <a:solidFill>
                  <a:srgbClr val="990033"/>
                </a:solidFill>
                <a:latin typeface="Calibri"/>
                <a:ea typeface="DejaVu Sans"/>
              </a:rPr>
              <a:t>номенклатуру медицинских организаций</a:t>
            </a:r>
            <a:r>
              <a:rPr b="0" lang="ru-RU" sz="2600" spc="-1" strike="noStrike">
                <a:solidFill>
                  <a:srgbClr val="000000"/>
                </a:solidFill>
                <a:latin typeface="Calibri"/>
                <a:ea typeface="DejaVu Sans"/>
              </a:rPr>
              <a:t> (приказ Минздрава России от 06.08.2013 № 529н, зарегистрирован в Министерстве юстиции Российской Федерации 13.09.2013 № 29950) 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 marL="72360">
              <a:lnSpc>
                <a:spcPct val="80000"/>
              </a:lnSpc>
              <a:spcBef>
                <a:spcPts val="519"/>
              </a:spcBef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 marL="329760" indent="-257040">
              <a:lnSpc>
                <a:spcPct val="80000"/>
              </a:lnSpc>
              <a:spcBef>
                <a:spcPts val="519"/>
              </a:spcBef>
              <a:buClr>
                <a:srgbClr val="990033"/>
              </a:buClr>
              <a:buFont typeface="Wingdings 2" charset="2"/>
              <a:buChar char=""/>
              <a:tabLst>
                <a:tab algn="l" pos="0"/>
              </a:tabLst>
            </a:pPr>
            <a:r>
              <a:rPr b="1" lang="ru-RU" sz="2600" spc="-1" strike="noStrike">
                <a:solidFill>
                  <a:srgbClr val="990033"/>
                </a:solidFill>
                <a:latin typeface="Calibri"/>
                <a:ea typeface="DejaVu Sans"/>
              </a:rPr>
              <a:t>ФФСН №30 заполняется всеми юридическими лицами в целом по организации, включая структурные подразделения (районные больницы, участковые больницы, амбулатории, филиалы, обособленные подразделения); каждым структурным подразделением юридического лица и отдельно по юридическому лицу без учета структурных подразделений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 marL="329760" indent="-257040">
              <a:lnSpc>
                <a:spcPct val="80000"/>
              </a:lnSpc>
              <a:spcBef>
                <a:spcPts val="519"/>
              </a:spcBef>
              <a:buClr>
                <a:srgbClr val="990033"/>
              </a:buClr>
              <a:buFont typeface="Wingdings 2" charset="2"/>
              <a:buChar char=""/>
              <a:tabLst>
                <a:tab algn="l" pos="0"/>
              </a:tabLst>
            </a:pPr>
            <a:r>
              <a:rPr b="1" lang="ru-RU" sz="2600" spc="-1" strike="noStrike">
                <a:solidFill>
                  <a:srgbClr val="990033"/>
                </a:solidFill>
                <a:latin typeface="Calibri"/>
                <a:ea typeface="DejaVu Sans"/>
              </a:rPr>
              <a:t>Все медицинские организации, без исключения, обязательно заполняют таблицы 1000, 1001, 1100, 7000, 8000!!!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621"/>
              </a:spcBef>
              <a:tabLst>
                <a:tab algn="l" pos="0"/>
              </a:tabLst>
            </a:pPr>
            <a:endParaRPr b="0" lang="ru-RU" sz="3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1619640" y="188640"/>
            <a:ext cx="7075080" cy="1140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ffffff"/>
                </a:solidFill>
                <a:latin typeface="Calibri"/>
              </a:rPr>
              <a:t>При заполнении ФФСН №30 следует иметь в виду</a:t>
            </a:r>
            <a:r>
              <a:rPr b="1" lang="en-US" sz="2400" spc="-1" strike="noStrike">
                <a:solidFill>
                  <a:srgbClr val="ffffff"/>
                </a:solidFill>
                <a:latin typeface="Calibri"/>
              </a:rPr>
              <a:t>: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32" name="Объект 4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r:id="rId1" spid="">
              <p:embed/>
              <p:pic>
                <p:nvPicPr>
                  <p:cNvPr id="433" name="Объект 4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4" name="Picture 2" descr="C:\Users\beletskiya\Pictures\ед изм.png"/>
          <p:cNvPicPr/>
          <p:nvPr/>
        </p:nvPicPr>
        <p:blipFill>
          <a:blip r:embed="rId1"/>
          <a:stretch/>
        </p:blipFill>
        <p:spPr>
          <a:xfrm>
            <a:off x="0" y="0"/>
            <a:ext cx="9088920" cy="6712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" descr=""/>
          <p:cNvPicPr/>
          <p:nvPr/>
        </p:nvPicPr>
        <p:blipFill>
          <a:blip r:embed="rId1"/>
          <a:stretch/>
        </p:blipFill>
        <p:spPr>
          <a:xfrm>
            <a:off x="648000" y="108360"/>
            <a:ext cx="8098200" cy="647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PlaceHolder 1"/>
          <p:cNvSpPr>
            <a:spLocks noGrp="1"/>
          </p:cNvSpPr>
          <p:nvPr>
            <p:ph type="title"/>
          </p:nvPr>
        </p:nvSpPr>
        <p:spPr>
          <a:xfrm>
            <a:off x="1259640" y="188640"/>
            <a:ext cx="7305840" cy="501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ffffff"/>
                </a:solidFill>
                <a:latin typeface="Times New Roman"/>
              </a:rPr>
              <a:t>Таблица 3100 «Коечный фонд и его использование»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6" name="Rectangle 2"/>
          <p:cNvSpPr/>
          <p:nvPr/>
        </p:nvSpPr>
        <p:spPr>
          <a:xfrm>
            <a:off x="323640" y="908640"/>
            <a:ext cx="8566560" cy="400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Учитывается числ коек по состоянию на 31 декабря отчетного года.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графе 4 указывается число коек, расположенных в сельской местности, т.е. в сельских поселениях, сельских муниципальных образованиях.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Обращаем ваше внимание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: профиль коек в т. 3100 построен на основании Приказа МЗиСР России от 12.05.2012 г. № 555н. 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Реанимационные койки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показывают по строке 45. Койки интенсивной терапии включают в состав реанимационных коек и показывают в строке 45.2.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При наличии реанимационных коек в отделениях ПСО (первичные сосудистые отделения) и РСЦ (региональные сосудистые центры) сведения по ним показываем по стр. 45 «реанимационные койки».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37" name="Объект 3"/>
          <p:cNvGraphicFramePr/>
          <p:nvPr/>
        </p:nvGraphicFramePr>
        <p:xfrm>
          <a:off x="250920" y="125280"/>
          <a:ext cx="934200" cy="86328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438" name="Объект 3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934200" cy="8632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p:transition spd="slow">
    <p:wipe dir="l"/>
  </p:transition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PlaceHolder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233840" cy="717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ffffff"/>
                </a:solidFill>
                <a:latin typeface="Times New Roman"/>
              </a:rPr>
              <a:t>Таблица 3100 «Коечный фонд и его использование»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0" name="Rectangle 2"/>
          <p:cNvSpPr/>
          <p:nvPr/>
        </p:nvSpPr>
        <p:spPr>
          <a:xfrm>
            <a:off x="323640" y="908640"/>
            <a:ext cx="8566560" cy="49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Платные койки 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включают в т. 3100 по строкам, соответствующим их профилям. Кроме того, сумму всех платных коек показывают в дополнительной стр. 79.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 стр. 78 показывают «движение» больных новорожденных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Это относится к новорожденным, родившимися больными или заболевшими в акушерских стационарах. Если перевод пациента не проводился и случай считается законченным в акушерском стационаре, то пациент показывается как выписанный (или умерший). Если новорожденный переводился, то показывается вписанным переводом в иную медицинскую организацию для долечивания. </a:t>
            </a:r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 стр. 78 графы 3-5 не заполняют</a:t>
            </a: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Необходимо предоставить письменное пояснение за подписью руководителя с указанием причин в случаях, когда на койках для взрослых лечились дети. Взрослые на койках для детей лечиться не могут.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Аборты учитываем на гинекологических койках.</a:t>
            </a:r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41" name="Объект 3"/>
          <p:cNvGraphicFramePr/>
          <p:nvPr/>
        </p:nvGraphicFramePr>
        <p:xfrm>
          <a:off x="250920" y="125280"/>
          <a:ext cx="862200" cy="79668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442" name="Объект 3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862200" cy="79668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p:transition spd="slow">
    <p:wipe dir="l"/>
  </p:transition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Rectangle 4"/>
          <p:cNvSpPr/>
          <p:nvPr/>
        </p:nvSpPr>
        <p:spPr>
          <a:xfrm>
            <a:off x="304920" y="1523880"/>
            <a:ext cx="8495280" cy="4112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343080" indent="-343080" algn="just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ru-RU" sz="2400" spc="-1" strike="noStrike" u="sng">
                <a:solidFill>
                  <a:srgbClr val="ff0000"/>
                </a:solidFill>
                <a:uFillTx/>
                <a:latin typeface="Times New Roman"/>
                <a:ea typeface="DejaVu Sans"/>
              </a:rPr>
              <a:t>Необходимо обратить внимание на показатель деятельности </a:t>
            </a:r>
            <a:r>
              <a:rPr b="1" lang="ru-RU" sz="24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стационара:                </a:t>
            </a:r>
            <a:r>
              <a:rPr b="1" lang="ru-RU" sz="2400" spc="-1" strike="noStrike">
                <a:solidFill>
                  <a:srgbClr val="3333cc"/>
                </a:solidFill>
                <a:latin typeface="Times New Roman"/>
                <a:ea typeface="DejaVu Sans"/>
              </a:rPr>
              <a:t>Работа койки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ru-RU" sz="24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Данный показатель  не должен превышать рекомендованный по ТПГГ (330 дней) в целом по субъекту РФ и, соответственно, рекомендованные по профилям коек.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90000"/>
              </a:lnSpc>
              <a:spcBef>
                <a:spcPts val="479"/>
              </a:spcBef>
              <a:tabLst>
                <a:tab algn="l" pos="0"/>
              </a:tabLst>
            </a:pPr>
            <a:r>
              <a:rPr b="1" lang="ru-RU" sz="2400" spc="-1" strike="noStrike">
                <a:solidFill>
                  <a:srgbClr val="ff0000"/>
                </a:solidFill>
                <a:latin typeface="Times New Roman"/>
                <a:ea typeface="DejaVu Sans"/>
              </a:rPr>
              <a:t>Предоставить пояснительные записки (за подписью руководителя органа исполнительной власти субъекта Российской Федерации) при работе койки в целом по субъекту по профилю выше 350 дней и ниже 280 дней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44" name="Объект 1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445" name="Объект 1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446" name="Title 1"/>
          <p:cNvSpPr/>
          <p:nvPr/>
        </p:nvSpPr>
        <p:spPr>
          <a:xfrm>
            <a:off x="1499760" y="690120"/>
            <a:ext cx="7377840" cy="648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Показатели деятельности стационара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/>
          </p:cNvSpPr>
          <p:nvPr>
            <p:ph type="title"/>
          </p:nvPr>
        </p:nvSpPr>
        <p:spPr>
          <a:xfrm>
            <a:off x="1619640" y="188640"/>
            <a:ext cx="6786720" cy="933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ffffff"/>
                </a:solidFill>
                <a:latin typeface="Times New Roman"/>
              </a:rPr>
              <a:t>Показатели деятельности стационара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8" name="Rectangle 2"/>
          <p:cNvSpPr/>
          <p:nvPr/>
        </p:nvSpPr>
        <p:spPr>
          <a:xfrm>
            <a:off x="290160" y="1989000"/>
            <a:ext cx="8566560" cy="310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Убедительная просьба, сделать предварительный анализ показателя и убедиться в достоверности показанной в 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ru-RU" sz="4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т. 3100 информации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49" name="Объект 3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450" name="Объект 3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p:transition spd="slow">
    <p:wipe dir="l"/>
  </p:transition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7080" cy="4523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ctr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ru-RU" sz="4000" spc="-1" strike="noStrike">
                <a:solidFill>
                  <a:srgbClr val="000000"/>
                </a:solidFill>
                <a:latin typeface="Calibri"/>
              </a:rPr>
              <a:t>Все медицинское оборудование, находящиеся на балансе учреждения сверить с данными ФРМО (Федеральный регистр медицинских организаций)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52" name="Объект 1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453" name="Объект 1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080" cy="5528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Спасибо за внимание!</a:t>
            </a:r>
            <a:br>
              <a:rPr sz="4400"/>
            </a:br>
            <a:br>
              <a:rPr sz="4400"/>
            </a:b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Успехов в работе!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1" name="Содержимое 4"/>
          <p:cNvGraphicFramePr/>
          <p:nvPr/>
        </p:nvGraphicFramePr>
        <p:xfrm>
          <a:off x="1295280" y="1097280"/>
          <a:ext cx="6552360" cy="4982760"/>
        </p:xfrm>
        <a:graphic>
          <a:graphicData uri="http://schemas.openxmlformats.org/drawingml/2006/table">
            <a:tbl>
              <a:tblPr/>
              <a:tblGrid>
                <a:gridCol w="441360"/>
                <a:gridCol w="2960640"/>
                <a:gridCol w="3150720"/>
              </a:tblGrid>
              <a:tr h="32040"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пп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1199"/>
                        </a:spcBef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медицинской организации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Дата проверки  отчета в ИАС «Своды»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27560"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«АРСПК», ГБУЗ РА «АРБСМЭ», ГБУЗ РА санаторий «Росинка», ГКУЗ «Дом ребенка», ГБУЗ РА «МИАЦ МЗРА», Молочная кухня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 декабря 2023 г.</a:t>
                      </a:r>
                      <a:r>
                        <a:rPr b="0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b="0" lang="ru-RU" sz="14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040">
                <a:tc>
                  <a:txBody>
                    <a:bodyPr lIns="68400" rIns="684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«АРЦ ПБ СПИД» , ГБУЗ РА «АРПМР», ГБУЗ РА « АРКПНД», ГБУЗ РА «АРКБ»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«АРККВД», ГБУЗ РА «АРКОД» 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 декабря 2023 г.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04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«АРЦОЗ и МП», ГБУЗ РА «Ханская поликлиника», ГБУЗ РА «АРЦСМП и МК», ГБУЗ РА «АРКПТД», ГБУЗ РА «АРНД»,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«Адыгейская МРБ»,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«ЦРБ Майкопского района»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26 декабря 2023 г.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04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«МГП», ГБУЗ РА «МГДП», ГБУЗ РА «АРКИБ», ГБУЗ РА «АРДКБ», ГБУЗ РА «МГКБ»,ГБУЗ РА «Гиагинская ЦРБ»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 декабря 2023 г.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204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«Красногвардейская ЦРБ»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«Шовгеновская ЦРБ», ГБУЗ РА «АРКСП», ГАУ РА «Санаторий Звездный»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 декабря 2023г.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2604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«Тахтамукайская ЦРБ»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«Кошехабльская ЦРБ»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 декабря 2023 г.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2" name="Rectangle 2"/>
          <p:cNvSpPr/>
          <p:nvPr/>
        </p:nvSpPr>
        <p:spPr>
          <a:xfrm>
            <a:off x="179640" y="7200"/>
            <a:ext cx="8566560" cy="1262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152280" bIns="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100" spc="-1" strike="noStrike">
                <a:solidFill>
                  <a:srgbClr val="000000"/>
                </a:solidFill>
                <a:latin typeface="Arial"/>
                <a:ea typeface="Times New Roman"/>
              </a:rPr>
              <a:t>Г Р А Ф И К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согласования годового отчета экономической и кадровой служб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(ф. № 30 раздел «Штаты», ф. № 30 (село) раздел «Штаты») за 2023 год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сотрудниками ГБУЗ «МИАЦ МЗ РА»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в ИАС «Своды</a:t>
            </a: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»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3" name="Содержимое 10"/>
          <p:cNvGraphicFramePr/>
          <p:nvPr/>
        </p:nvGraphicFramePr>
        <p:xfrm>
          <a:off x="1259640" y="1052640"/>
          <a:ext cx="6687720" cy="5448240"/>
        </p:xfrm>
        <a:graphic>
          <a:graphicData uri="http://schemas.openxmlformats.org/drawingml/2006/table">
            <a:tbl>
              <a:tblPr/>
              <a:tblGrid>
                <a:gridCol w="475920"/>
                <a:gridCol w="4269600"/>
                <a:gridCol w="1942560"/>
              </a:tblGrid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пп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1199"/>
                        </a:spcBef>
                        <a:spcAft>
                          <a:spcPts val="300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медицинской организации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Дата сдачи отчета                        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000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«АРПМР», ГБУЗ РА «АРБСМЭ» (ф.30, 7-тр.), Молочная кухня (ф.30, 7-тр.), ГБУЗ РА «МИАЦ МЗРА», ГБУЗ РА «Адыгейская МРБ»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99"/>
                        </a:spcBef>
                        <a:spcAft>
                          <a:spcPts val="300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«Шовгеновская ЦРБ», ГБУЗ РА «АРККВД», ГБУЗ РА «АРЦОЗ и МП»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000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«Дом ребенка» (ф.30, 41, 7-тр.), ГБУЗ РА санаторий «Росинка» (ф.30, 44, 7-тр.), ГАУ РА «Санаторий Звездный», ГБУЗ РА «Гиагинская ЦРБ»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«АРКПТД», ГБУЗ РА «АРНД», ГБУЗ РА «АРКПНД», ГБУЗ РА «Кошехабльская ЦРБ»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«АРЦ ПБ СПИД» (ф.30, 7-тр.), ГБУЗ РА «АРЦСМП и МК», ГБУЗ РА «Красногвардейская ЦРБ»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99"/>
                        </a:spcBef>
                        <a:spcAft>
                          <a:spcPts val="300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 Ханская поликлиника», ГБУЗ РА «Майкопская городская детская поликлиника», ГБУЗ РА «АРДКБ»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99"/>
                        </a:spcBef>
                        <a:spcAft>
                          <a:spcPts val="300"/>
                        </a:spcAf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«АРКИБ», ГБУЗ РА «АРКСП», ГБУЗ РА «МГКБ», ГБУЗ РА «АРКОД», ГБУЗ РА «АРСПК» (ф.30, ф.7-тр., ф.64)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2998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«АРКБ», ГБУЗ РА «ЦРБ Майкопского района», ГБУЗ РА «Майкопская городская поликлиника»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00480"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«Тахтамукайская ЦРБ», ГБУЗ РА «АРЦСМП и МК» (ф.55,56),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«АРКОД» (ф.7), ГБУЗ РА «АРБСМЭ» (ф.42),  Школа-интернат для слабовидящих и слышащих (ф.54), Адыгейская республиканская школа-интернат для детей с нарушением слуха и зрения (ф.54),  ГБУЗ РА «АРКПТД» (ф.8,33), ГБУЗ РА «АРНД» (ф.11,37),  ГБУЗ РА «АРКПНД» (ф.10,36,36-ПЛ, 38),  ГБУЗ РА «АРККВД» (ф.9,34), 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ГБУЗ РА «АРЦ ПБ СПИД» (ф.61), ГБУЗ РА «АРЦОЗ и МП» (ф.70,53)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68400" rIns="684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3184560"/>
                        </a:tabLst>
                      </a:pPr>
                      <a:r>
                        <a:rPr b="0" lang="ru-RU" sz="1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23 января 2024 г.</a:t>
                      </a:r>
                      <a:endParaRPr b="0" lang="ru-RU" sz="1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68400" marR="6840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49760">
                <a:tc gridSpan="3">
                  <a:txBody>
                    <a:bodyPr lIns="68400" rIns="68400" anchor="t">
                      <a:noAutofit/>
                    </a:bodyPr>
                    <a:p>
                      <a:endParaRPr b="0" lang="ru-RU" sz="1000" spc="-1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anchor="t" marL="68400" marR="6840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264" name="Rectangle 4"/>
          <p:cNvSpPr/>
          <p:nvPr/>
        </p:nvSpPr>
        <p:spPr>
          <a:xfrm>
            <a:off x="3029760" y="-88560"/>
            <a:ext cx="4017240" cy="10116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152280" bIns="3816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 Р А Ф И К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сдачи годовых отчетов за 2023 год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учреждениями здравоохранения Республики Адыгея </a:t>
            </a:r>
            <a:r>
              <a:rPr b="1" lang="ru-RU" sz="1200" spc="-1" strike="noStrike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 Box 4"/>
          <p:cNvSpPr/>
          <p:nvPr/>
        </p:nvSpPr>
        <p:spPr>
          <a:xfrm>
            <a:off x="684360" y="1196640"/>
            <a:ext cx="8061840" cy="5801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Приказ главного врача о назначении ответственного за предоставление  годового отчета в МИАЦ.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Формы статнаблюдения  заполняются в  ИАС Своды,обязательно подписаны ЭЦП главного врача!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Формы отчета после согласования в ИАС Своды должны быть распечатаны, подписаны главным врачом и заверены   печатью.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Формы в печатном виде !!!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Двусторонняя печать !!!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     Формы согласовываются с главными внештатными специалистами.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Все значения в отчетах смотрим в динамике с прошлым годом !!!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Отклонения значения с прошлым годом допускается на 10%.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Указать причину резких изменений.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Прямоугольник 4"/>
          <p:cNvSpPr/>
          <p:nvPr/>
        </p:nvSpPr>
        <p:spPr>
          <a:xfrm>
            <a:off x="1763640" y="363960"/>
            <a:ext cx="6622200" cy="455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solidFill>
              <a:srgbClr val="558ed5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2400" spc="-1" strike="noStrike">
                <a:solidFill>
                  <a:srgbClr val="ffffff"/>
                </a:solidFill>
                <a:latin typeface="Calibri"/>
                <a:ea typeface="DejaVu Sans"/>
              </a:rPr>
              <a:t>Основные требования к сдаче отчета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67" name="Объект 1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268" name="Объект 1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394200" y="160200"/>
            <a:ext cx="8353800" cy="699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700" spc="-1" strike="noStrike">
                <a:solidFill>
                  <a:srgbClr val="404040"/>
                </a:solidFill>
                <a:latin typeface="Calibri"/>
              </a:rPr>
              <a:t>Формы Годового отчета 2023</a:t>
            </a:r>
            <a:endParaRPr b="0" lang="ru-RU" sz="27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70" name="Рисунок 2" descr=""/>
          <p:cNvPicPr/>
          <p:nvPr/>
        </p:nvPicPr>
        <p:blipFill>
          <a:blip r:embed="rId1"/>
          <a:stretch/>
        </p:blipFill>
        <p:spPr>
          <a:xfrm>
            <a:off x="8464320" y="86040"/>
            <a:ext cx="569160" cy="8013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271" name="Таблица 11"/>
          <p:cNvGraphicFramePr/>
          <p:nvPr/>
        </p:nvGraphicFramePr>
        <p:xfrm>
          <a:off x="0" y="1080000"/>
          <a:ext cx="4498920" cy="4924800"/>
        </p:xfrm>
        <a:graphic>
          <a:graphicData uri="http://schemas.openxmlformats.org/drawingml/2006/table">
            <a:tbl>
              <a:tblPr/>
              <a:tblGrid>
                <a:gridCol w="246240"/>
                <a:gridCol w="714240"/>
                <a:gridCol w="3538800"/>
              </a:tblGrid>
              <a:tr h="169560">
                <a:tc>
                  <a:txBody>
                    <a:bodyPr lIns="17640" rIns="1764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Форма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Название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729fcf"/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заболеваниях злокачественными новообразованиями»  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заболеваниях активным туберкулезом»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заболевании инфекциями, передаваемыми половым путем и заразными кожными болезнями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заболеваниях психическими расстройствами и расстройствами поведения (кроме заболеваний, связанных с употреблением психоактивных веществ)»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заболеваниях наркологическими расстройствами»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числе заболеваний, зарегистрированных у пациентов, проживающих в районе обслуживания медицинской организации»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1201 (село)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числе заболеваний, зарегистрированных у пациентов, проживающих в районе обслуживания медицинской организации»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беременности с абортивным исходом»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деятельности подразделений медицинской организации, оказывающих медицинскую помощь в стационарных условиях»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2508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медицинском обслуживании населения, подвергшегося воздействию радиации в связи с аварией на Чернобыльской АЭС и подлежащего включению в Российский государственный медико-дозиметрический регистр»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детях-инвалидах»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медицинской организации»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30-село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медицинской организации»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медицинской помощи беременным, роженицам и родильницам»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вкладыш к ф.32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регионализации акушерской и перинатальной помощи в родильных домах (отделениях) и перинатальных центрах»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больных туберкулезом»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больных заболеваниями, передаваемыми преимущественно половым путем, и заразными кожными болезнями»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контингентах психически больных»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36-ПЛ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контингентах больных с психическими расстройствами, находящихся под активным диспансерным наблюдением и на принудительном лечении»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пациентах, больных алкоголизмом, наркоманиями, токсикоманиями»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473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41 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(01 и 02)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доме ребенка»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сети и деятельности медицинских организаций»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69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«Отчет о медицинском наблюдении за лицами, занимающимися физической культурой и спортом»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2" name="Таблица 13"/>
          <p:cNvGraphicFramePr/>
          <p:nvPr/>
        </p:nvGraphicFramePr>
        <p:xfrm>
          <a:off x="4535640" y="1071360"/>
          <a:ext cx="4589280" cy="4796640"/>
        </p:xfrm>
        <a:graphic>
          <a:graphicData uri="http://schemas.openxmlformats.org/drawingml/2006/table">
            <a:tbl>
              <a:tblPr/>
              <a:tblGrid>
                <a:gridCol w="267840"/>
                <a:gridCol w="669960"/>
                <a:gridCol w="3651840"/>
              </a:tblGrid>
              <a:tr h="187560"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Форма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Название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solidFill>
                        <a:srgbClr val="4f81bd"/>
                      </a:solidFill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3751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54 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(01 и 02)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«Отчет врача детского дома, школы-интерната о лечебно-профилактической помощи воспитанникам»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39348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деятельности учреждения здравоохранения (медицинского формирования), принимавшего участие в ликвидации медико-санитарных последствий чрезвычайных ситуаций»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6244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сети и кадрах службы медицины катастроф Министерства здравоохранения Российской Федерации»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6244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травмах, отравления и некоторых других последствиях воздействия внешних причин»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болезни, вызванной вирусом иммунодефицита человека»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6244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61 (01)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болезни, вызванной вирусом иммунодефицита человека» по учреждениям ФСИН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деятельности центра медицинской профилактики»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7-травм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травматизме на производстве и профессиональных заболеваниях»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3751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1-ДЕТИ (здрав)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численности беспризорных и безнадзорных несовершеннолетних, помещенных медицинские организации»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26244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1-РБ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об оказании медицинской помощи гражданам Республики Беларусь в государственных и муниципальных учреждениях здравоохранения Российской Федерации 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14-ДС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деятельности дневных стационаров медицинских организаций»     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b7b3ca"/>
                    </a:solidFill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16-ВН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причинах временной нетрудоспособности»     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53784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Сведения о заготовке, хранении, транспортировке и клиническом использовании донорской крови и (или) ее компонентов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d69a9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d69a9a"/>
                    </a:solidFill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Сведения о вирусных гепатитах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rgbClr val="d69a9a"/>
                    </a:solidFill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2-ТБ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больных, зарегистрированных для лечения»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7-ТБ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впервые выявленных больных и рецидивах заболеваний туберкулезом»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756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8-ТБ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результатах курсов химиотерапии больных туберкулезом легких»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189720">
                <a:tc>
                  <a:txBody>
                    <a:bodyPr lIns="17640" rIns="1764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solidFill>
                        <a:srgbClr val="4f81bd"/>
                      </a:solidFill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17640" rIns="1764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№ </a:t>
                      </a: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10-ТБ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17640" marR="176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17640" rIns="1764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«Сведения о результатах интенсивной фазы лечения (по микроскопии мокроты)»</a:t>
                      </a:r>
                      <a:endParaRPr b="0" lang="ru-RU" sz="6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17640" marR="17640">
                    <a:lnL w="12240">
                      <a:noFill/>
                      <a:prstDash val="solid"/>
                    </a:lnL>
                    <a:lnR w="12240">
                      <a:solidFill>
                        <a:srgbClr val="4f81bd"/>
                      </a:solidFill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3" name="Таблица 24"/>
          <p:cNvGraphicFramePr/>
          <p:nvPr/>
        </p:nvGraphicFramePr>
        <p:xfrm>
          <a:off x="5148000" y="5915160"/>
          <a:ext cx="3048120" cy="621360"/>
        </p:xfrm>
        <a:graphic>
          <a:graphicData uri="http://schemas.openxmlformats.org/drawingml/2006/table">
            <a:tbl>
              <a:tblPr/>
              <a:tblGrid>
                <a:gridCol w="648000"/>
                <a:gridCol w="2400480"/>
              </a:tblGrid>
              <a:tr h="310680">
                <a:tc>
                  <a:txBody>
                    <a:bodyPr anchor="ctr">
                      <a:noAutofit/>
                    </a:bodyPr>
                    <a:p>
                      <a:endParaRPr b="0" lang="ru-RU" sz="13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Внесены изменения в форму</a:t>
                      </a:r>
                      <a:endParaRPr b="0" lang="ru-RU" sz="13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  <a:tr h="310680">
                <a:tc>
                  <a:txBody>
                    <a:bodyPr anchor="ctr">
                      <a:noAutofit/>
                    </a:bodyPr>
                    <a:p>
                      <a:endParaRPr b="0" lang="ru-RU" sz="13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3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Добавлена с отчета за 2023 год</a:t>
                      </a:r>
                      <a:endParaRPr b="0" lang="ru-RU" sz="13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 marL="91440" marR="91440"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95C58C6E-8298-4EE4-A412-9C3DAAD74AA7}" type="slidenum">
              <a:t>7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Прямоугольник 3"/>
          <p:cNvSpPr/>
          <p:nvPr/>
        </p:nvSpPr>
        <p:spPr>
          <a:xfrm>
            <a:off x="0" y="1989000"/>
            <a:ext cx="9141480" cy="42854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en-US" sz="1900" spc="-1" strike="noStrike">
              <a:solidFill>
                <a:srgbClr val="17375e"/>
              </a:solidFill>
              <a:latin typeface="Calibri"/>
              <a:ea typeface="DejaVu Sans"/>
            </a:endParaRPr>
          </a:p>
        </p:txBody>
      </p:sp>
      <p:sp>
        <p:nvSpPr>
          <p:cNvPr id="275" name="Прямоугольник 11"/>
          <p:cNvSpPr/>
          <p:nvPr/>
        </p:nvSpPr>
        <p:spPr>
          <a:xfrm>
            <a:off x="107640" y="1197000"/>
            <a:ext cx="8782560" cy="789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5760" rIns="95760" tIns="47880" bIns="47880" anchor="ctr">
            <a:noAutofit/>
          </a:bodyPr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f2f2f2"/>
                </a:solidFill>
                <a:latin typeface="Calibri"/>
                <a:ea typeface="DejaVu Sans"/>
              </a:rPr>
              <a:t>Вносятся изменения в следующие формы федерального статистического наблюдения: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Rectangle 8"/>
          <p:cNvSpPr/>
          <p:nvPr/>
        </p:nvSpPr>
        <p:spPr>
          <a:xfrm>
            <a:off x="827640" y="1778760"/>
            <a:ext cx="7867440" cy="48142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>
              <a:lnSpc>
                <a:spcPct val="100000"/>
              </a:lnSpc>
            </a:pPr>
            <a:r>
              <a:rPr b="1" lang="en-US" sz="1600" spc="-1" strike="noStrike">
                <a:solidFill>
                  <a:srgbClr val="ffffff"/>
                </a:solidFill>
                <a:latin typeface="Calibri"/>
                <a:ea typeface="DejaVu Sans"/>
              </a:rPr>
              <a:t>#</a:t>
            </a:r>
            <a:r>
              <a:rPr b="1" lang="ru-RU" sz="1600" spc="-1" strike="noStrike">
                <a:solidFill>
                  <a:srgbClr val="ffffff"/>
                </a:solidFill>
                <a:latin typeface="Calibri"/>
                <a:ea typeface="DejaVu Sans"/>
              </a:rPr>
              <a:t>№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 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12 «Сведения о числе заболеваний, зарегистрированных у пациентов, проживающих в районе обслуживания медицинской организации»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 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14 «Сведения о деятельности стационара»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 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14ДС «Сведения о дневных стационарах»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30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 «Сведения о медицинской организации»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36 «Сведения о контингентах психически больных»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№ </a:t>
            </a: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47</a:t>
            </a:r>
            <a:r>
              <a:rPr b="1" lang="ru-RU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 «Сведения о сети и деятельности учреждений здравоохранения».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Прямоугольник 13"/>
          <p:cNvSpPr/>
          <p:nvPr/>
        </p:nvSpPr>
        <p:spPr>
          <a:xfrm>
            <a:off x="1547640" y="188640"/>
            <a:ext cx="7147440" cy="7909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  <a:ea typeface="DejaVu Sans"/>
              </a:rPr>
              <a:t>ИЗМЕНЕНИЯ, ВНОСИМЫЕ В ДЕЙСТВУЮЩИЕ ФОРМЫ ФЕДЕРАЛЬНОГО И ОТРАСЛЕВОГО  СТАТИСТИЧЕСКОГО   НАБЛЮДЕНИЯ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78" name="Объект 1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279" name="Объект 1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Rectangle 2"/>
          <p:cNvSpPr/>
          <p:nvPr/>
        </p:nvSpPr>
        <p:spPr>
          <a:xfrm>
            <a:off x="237240" y="1620000"/>
            <a:ext cx="8760600" cy="482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t">
            <a:normAutofit fontScale="81000"/>
          </a:bodyPr>
          <a:p>
            <a:pPr marL="317880" indent="-245880">
              <a:lnSpc>
                <a:spcPct val="80000"/>
              </a:lnSpc>
              <a:spcBef>
                <a:spcPts val="360"/>
              </a:spcBef>
              <a:tabLst>
                <a:tab algn="l" pos="0"/>
              </a:tabLst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При заполнении0 следует иметь в виду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317880" indent="-245880">
              <a:lnSpc>
                <a:spcPct val="80000"/>
              </a:lnSpc>
              <a:spcBef>
                <a:spcPts val="360"/>
              </a:spcBef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marL="317880" indent="-245880">
              <a:lnSpc>
                <a:spcPct val="80000"/>
              </a:lnSpc>
              <a:spcBef>
                <a:spcPts val="519"/>
              </a:spcBef>
              <a:buClr>
                <a:srgbClr val="000000"/>
              </a:buClr>
              <a:buFont typeface="Wingdings 2" charset="2"/>
              <a:buChar char=""/>
              <a:tabLst>
                <a:tab algn="l" pos="0"/>
              </a:tabLst>
            </a:pPr>
            <a:r>
              <a:rPr b="1" lang="ru-RU" sz="2600" spc="-1" strike="noStrike">
                <a:solidFill>
                  <a:srgbClr val="990033"/>
                </a:solidFill>
                <a:latin typeface="Calibri"/>
                <a:ea typeface="DejaVu Sans"/>
              </a:rPr>
              <a:t>Новая форма №65 «Сведения о вирусных гепатитах»(утв.приказом Росстата №354 от 25.07.2023 года)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80000"/>
              </a:lnSpc>
              <a:spcBef>
                <a:spcPts val="519"/>
              </a:spcBef>
              <a:tabLst>
                <a:tab algn="l" pos="0"/>
              </a:tabLst>
            </a:pP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 marL="317880" indent="-245880">
              <a:lnSpc>
                <a:spcPct val="80000"/>
              </a:lnSpc>
              <a:spcBef>
                <a:spcPts val="519"/>
              </a:spcBef>
              <a:buClr>
                <a:srgbClr val="000000"/>
              </a:buClr>
              <a:buFont typeface="Wingdings 2" charset="2"/>
              <a:buChar char=""/>
              <a:tabLst>
                <a:tab algn="l" pos="0"/>
              </a:tabLst>
            </a:pPr>
            <a:r>
              <a:rPr b="1" lang="ru-RU" sz="2600" spc="-1" strike="noStrike">
                <a:solidFill>
                  <a:srgbClr val="990033"/>
                </a:solidFill>
                <a:latin typeface="Calibri"/>
                <a:ea typeface="DejaVu Sans"/>
              </a:rPr>
              <a:t>В форму включаются сведения о заболеваниях — хронических вирусных гепатитах и о пациентах с этими заболеваниями,их обследовании, лечении и диспансерном наблюдении.</a:t>
            </a:r>
            <a:r>
              <a:rPr b="1" lang="ru-RU" sz="2000" spc="-1" strike="noStrike">
                <a:solidFill>
                  <a:srgbClr val="ffffff"/>
                </a:solidFill>
                <a:latin typeface="Arial"/>
                <a:ea typeface="DejaVu Sans"/>
              </a:rPr>
              <a:t>ых гепатитах, и о пациентах с этими заболеваниями,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  <a:ea typeface="DejaVu Sans"/>
              </a:rPr>
              <a:t>их обследовании, лечении и диспансерном наблюденииВ форму включают данные о заболеваниях – хронических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  <a:ea typeface="DejaVu Sans"/>
              </a:rPr>
              <a:t>Вввву включают данные о заболеваниях – хронических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ffffff"/>
                </a:solidFill>
                <a:latin typeface="Arial"/>
                <a:ea typeface="DejaVu Sans"/>
              </a:rPr>
              <a:t>вирусных гепатитах, и о пациентах с этими заболеваниями, </a:t>
            </a:r>
            <a:br>
              <a:rPr sz="2000"/>
            </a:br>
            <a:r>
              <a:rPr b="1" lang="ru-RU" sz="2000" spc="-1" strike="noStrike">
                <a:solidFill>
                  <a:srgbClr val="ffffff"/>
                </a:solidFill>
                <a:latin typeface="Arial"/>
                <a:ea typeface="DejaVu Sans"/>
              </a:rPr>
              <a:t>их обследовании, лечении и диспансерном наблюдении</a:t>
            </a:r>
            <a:r>
              <a:rPr b="1" lang="ru-RU" sz="3200" spc="-1" strike="noStrike">
                <a:solidFill>
                  <a:srgbClr val="ffffff"/>
                </a:solidFill>
                <a:latin typeface="Arial"/>
                <a:ea typeface="DejaVu Sans"/>
              </a:rPr>
              <a:t>х гепатитах, и о пациентах с этими заболеваниями, </a:t>
            </a:r>
            <a:br>
              <a:rPr sz="3200"/>
            </a:br>
            <a:r>
              <a:rPr b="1" lang="ru-RU" sz="3200" spc="-1" strike="noStrike">
                <a:solidFill>
                  <a:srgbClr val="ffffff"/>
                </a:solidFill>
                <a:latin typeface="Arial"/>
                <a:ea typeface="DejaVu Sans"/>
              </a:rPr>
              <a:t>их обследовании, лечении и диспансерном наблюдении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1619640" y="188640"/>
            <a:ext cx="7075080" cy="114048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ffffff"/>
                </a:solidFill>
                <a:latin typeface="Arial"/>
              </a:rPr>
              <a:t>ИЗМЕНЕНИЯ, ВНОСИМЫЕ В  ФОРМЫ ФЕДЕРАЛЬНОГО И ОТРАСЛЕВОГО  СТАТИСТИЧЕСКОГО   НАБЛЮДЕНИЯ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2" name="Объект 1"/>
          <p:cNvGraphicFramePr/>
          <p:nvPr/>
        </p:nvGraphicFramePr>
        <p:xfrm>
          <a:off x="250920" y="125280"/>
          <a:ext cx="1149840" cy="1062720"/>
        </p:xfrm>
        <a:graphic>
          <a:graphicData uri="http://schemas.openxmlformats.org/presentationml/2006/ole">
            <p:oleObj progId="Word.Picture.8" r:id="rId1" spid="">
              <p:embed/>
              <p:pic>
                <p:nvPicPr>
                  <p:cNvPr id="283" name="Объект 1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250920" y="125280"/>
                    <a:ext cx="1149840" cy="106272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4046</TotalTime>
  <Application>LibreOffice/7.5.2.1$Linux_X86_64 LibreOffice_project/50$Build-1</Application>
  <AppVersion>15.0000</AppVersion>
  <Words>2708</Words>
  <Paragraphs>537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2016-12-13T11:27:38Z</dcterms:created>
  <dc:creator>В. В. Воронкина</dc:creator>
  <dc:description/>
  <dc:language>ru-RU</dc:language>
  <cp:lastModifiedBy/>
  <cp:lastPrinted>2019-12-18T08:05:33Z</cp:lastPrinted>
  <dcterms:modified xsi:type="dcterms:W3CDTF">2023-12-19T16:16:36Z</dcterms:modified>
  <cp:revision>637</cp:revision>
  <dc:subject/>
  <dc:title>Совещание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Экран (4:3)</vt:lpwstr>
  </property>
  <property fmtid="{D5CDD505-2E9C-101B-9397-08002B2CF9AE}" pid="4" name="Slides">
    <vt:i4>26</vt:i4>
  </property>
</Properties>
</file>